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7" r:id="rId3"/>
    <p:sldId id="276" r:id="rId4"/>
    <p:sldId id="301" r:id="rId5"/>
    <p:sldId id="302" r:id="rId6"/>
    <p:sldId id="270" r:id="rId7"/>
    <p:sldId id="271" r:id="rId8"/>
    <p:sldId id="303" r:id="rId9"/>
    <p:sldId id="304" r:id="rId10"/>
    <p:sldId id="305" r:id="rId11"/>
    <p:sldId id="306"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546D6-F0A8-4523-B7FD-858C5914F4E9}" v="4" dt="2026-05-12T15:36:35.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p:cViewPr varScale="1">
        <p:scale>
          <a:sx n="80" d="100"/>
          <a:sy n="80" d="100"/>
        </p:scale>
        <p:origin x="126" y="432"/>
      </p:cViewPr>
      <p:guideLst/>
    </p:cSldViewPr>
  </p:slideViewPr>
  <p:outlineViewPr>
    <p:cViewPr>
      <p:scale>
        <a:sx n="33" d="100"/>
        <a:sy n="33" d="100"/>
      </p:scale>
      <p:origin x="0" y="-8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Nelson" userId="0f64e50d-6487-4157-bafb-1f33ee7d17d2" providerId="ADAL" clId="{E0961A8F-53A1-472B-BBE5-CD263BC1DC21}"/>
    <pc:docChg chg="custSel modSld">
      <pc:chgData name="Courtney Nelson" userId="0f64e50d-6487-4157-bafb-1f33ee7d17d2" providerId="ADAL" clId="{E0961A8F-53A1-472B-BBE5-CD263BC1DC21}" dt="2026-05-12T15:37:54.952" v="3688"/>
      <pc:docMkLst>
        <pc:docMk/>
      </pc:docMkLst>
      <pc:sldChg chg="delSp modSp mod">
        <pc:chgData name="Courtney Nelson" userId="0f64e50d-6487-4157-bafb-1f33ee7d17d2" providerId="ADAL" clId="{E0961A8F-53A1-472B-BBE5-CD263BC1DC21}" dt="2026-05-12T15:37:54.952" v="3688"/>
        <pc:sldMkLst>
          <pc:docMk/>
          <pc:sldMk cId="0" sldId="270"/>
        </pc:sldMkLst>
        <pc:spChg chg="ord">
          <ac:chgData name="Courtney Nelson" userId="0f64e50d-6487-4157-bafb-1f33ee7d17d2" providerId="ADAL" clId="{E0961A8F-53A1-472B-BBE5-CD263BC1DC21}" dt="2026-05-12T15:37:54.952" v="3688"/>
          <ac:spMkLst>
            <pc:docMk/>
            <pc:sldMk cId="0" sldId="270"/>
            <ac:spMk id="3" creationId="{03668A91-5DCC-13EC-8769-6D13299C464F}"/>
          </ac:spMkLst>
        </pc:spChg>
        <pc:spChg chg="mod ord">
          <ac:chgData name="Courtney Nelson" userId="0f64e50d-6487-4157-bafb-1f33ee7d17d2" providerId="ADAL" clId="{E0961A8F-53A1-472B-BBE5-CD263BC1DC21}" dt="2026-05-12T15:37:43.158" v="3684"/>
          <ac:spMkLst>
            <pc:docMk/>
            <pc:sldMk cId="0" sldId="270"/>
            <ac:spMk id="155" creationId="{00000000-0000-0000-0000-000000000000}"/>
          </ac:spMkLst>
        </pc:spChg>
        <pc:picChg chg="ord">
          <ac:chgData name="Courtney Nelson" userId="0f64e50d-6487-4157-bafb-1f33ee7d17d2" providerId="ADAL" clId="{E0961A8F-53A1-472B-BBE5-CD263BC1DC21}" dt="2026-05-12T15:37:49.228" v="3686"/>
          <ac:picMkLst>
            <pc:docMk/>
            <pc:sldMk cId="0" sldId="270"/>
            <ac:picMk id="2" creationId="{3482EC3E-58FE-5EDD-88B4-D6D98421CABB}"/>
          </ac:picMkLst>
        </pc:picChg>
      </pc:sldChg>
      <pc:sldChg chg="modSp mod">
        <pc:chgData name="Courtney Nelson" userId="0f64e50d-6487-4157-bafb-1f33ee7d17d2" providerId="ADAL" clId="{E0961A8F-53A1-472B-BBE5-CD263BC1DC21}" dt="2026-05-04T18:59:58.268" v="3670" actId="33553"/>
        <pc:sldMkLst>
          <pc:docMk/>
          <pc:sldMk cId="0" sldId="271"/>
        </pc:sldMkLst>
        <pc:spChg chg="mod">
          <ac:chgData name="Courtney Nelson" userId="0f64e50d-6487-4157-bafb-1f33ee7d17d2" providerId="ADAL" clId="{E0961A8F-53A1-472B-BBE5-CD263BC1DC21}" dt="2026-05-04T18:59:58.268" v="3670" actId="33553"/>
          <ac:spMkLst>
            <pc:docMk/>
            <pc:sldMk cId="0" sldId="271"/>
            <ac:spMk id="164" creationId="{00000000-0000-0000-0000-000000000000}"/>
          </ac:spMkLst>
        </pc:spChg>
      </pc:sldChg>
      <pc:sldChg chg="addSp delSp modSp mod">
        <pc:chgData name="Courtney Nelson" userId="0f64e50d-6487-4157-bafb-1f33ee7d17d2" providerId="ADAL" clId="{E0961A8F-53A1-472B-BBE5-CD263BC1DC21}" dt="2026-05-12T15:37:21.667" v="3683" actId="962"/>
        <pc:sldMkLst>
          <pc:docMk/>
          <pc:sldMk cId="2636179910" sldId="276"/>
        </pc:sldMkLst>
        <pc:spChg chg="mod">
          <ac:chgData name="Courtney Nelson" userId="0f64e50d-6487-4157-bafb-1f33ee7d17d2" providerId="ADAL" clId="{E0961A8F-53A1-472B-BBE5-CD263BC1DC21}" dt="2026-05-12T15:37:16.003" v="3682" actId="962"/>
          <ac:spMkLst>
            <pc:docMk/>
            <pc:sldMk cId="2636179910" sldId="276"/>
            <ac:spMk id="5" creationId="{438E993B-4B41-417C-B441-3F05F17F1723}"/>
          </ac:spMkLst>
        </pc:spChg>
        <pc:spChg chg="add mod">
          <ac:chgData name="Courtney Nelson" userId="0f64e50d-6487-4157-bafb-1f33ee7d17d2" providerId="ADAL" clId="{E0961A8F-53A1-472B-BBE5-CD263BC1DC21}" dt="2026-05-12T15:37:21.667" v="3683" actId="962"/>
          <ac:spMkLst>
            <pc:docMk/>
            <pc:sldMk cId="2636179910" sldId="276"/>
            <ac:spMk id="7" creationId="{767E2AEC-CF37-EEFD-122B-F9A20B900605}"/>
          </ac:spMkLst>
        </pc:spChg>
      </pc:sldChg>
      <pc:sldChg chg="modSp mod">
        <pc:chgData name="Courtney Nelson" userId="0f64e50d-6487-4157-bafb-1f33ee7d17d2" providerId="ADAL" clId="{E0961A8F-53A1-472B-BBE5-CD263BC1DC21}" dt="2026-05-04T18:59:54.860" v="3669" actId="33553"/>
        <pc:sldMkLst>
          <pc:docMk/>
          <pc:sldMk cId="3075254294" sldId="277"/>
        </pc:sldMkLst>
        <pc:spChg chg="mod">
          <ac:chgData name="Courtney Nelson" userId="0f64e50d-6487-4157-bafb-1f33ee7d17d2" providerId="ADAL" clId="{E0961A8F-53A1-472B-BBE5-CD263BC1DC21}" dt="2026-05-04T18:59:54.860" v="3669" actId="33553"/>
          <ac:spMkLst>
            <pc:docMk/>
            <pc:sldMk cId="3075254294" sldId="277"/>
            <ac:spMk id="6" creationId="{F70694E3-23C5-435B-9CA8-2DD3BFD464B7}"/>
          </ac:spMkLst>
        </pc:spChg>
      </pc:sldChg>
      <pc:sldChg chg="modSp">
        <pc:chgData name="Courtney Nelson" userId="0f64e50d-6487-4157-bafb-1f33ee7d17d2" providerId="ADAL" clId="{E0961A8F-53A1-472B-BBE5-CD263BC1DC21}" dt="2026-05-04T18:59:48.582" v="3668" actId="962"/>
        <pc:sldMkLst>
          <pc:docMk/>
          <pc:sldMk cId="1163857683" sldId="301"/>
        </pc:sldMkLst>
        <pc:graphicFrameChg chg="mod">
          <ac:chgData name="Courtney Nelson" userId="0f64e50d-6487-4157-bafb-1f33ee7d17d2" providerId="ADAL" clId="{E0961A8F-53A1-472B-BBE5-CD263BC1DC21}" dt="2026-05-04T18:59:48.582" v="3668" actId="962"/>
          <ac:graphicFrameMkLst>
            <pc:docMk/>
            <pc:sldMk cId="1163857683" sldId="301"/>
            <ac:graphicFrameMk id="7" creationId="{8847CEDD-CFE8-4EA0-8883-7F1755CAC2A6}"/>
          </ac:graphicFrameMkLst>
        </pc:graphicFrameChg>
      </pc:sldChg>
      <pc:sldChg chg="addSp delSp modSp mod">
        <pc:chgData name="Courtney Nelson" userId="0f64e50d-6487-4157-bafb-1f33ee7d17d2" providerId="ADAL" clId="{E0961A8F-53A1-472B-BBE5-CD263BC1DC21}" dt="2026-05-12T15:36:35.774" v="3674" actId="478"/>
        <pc:sldMkLst>
          <pc:docMk/>
          <pc:sldMk cId="3495529004" sldId="303"/>
        </pc:sldMkLst>
        <pc:spChg chg="add del mod">
          <ac:chgData name="Courtney Nelson" userId="0f64e50d-6487-4157-bafb-1f33ee7d17d2" providerId="ADAL" clId="{E0961A8F-53A1-472B-BBE5-CD263BC1DC21}" dt="2026-05-12T15:36:35.774" v="3674" actId="478"/>
          <ac:spMkLst>
            <pc:docMk/>
            <pc:sldMk cId="3495529004" sldId="303"/>
            <ac:spMk id="2" creationId="{7037B666-F263-9253-5076-90881C150CB2}"/>
          </ac:spMkLst>
        </pc:spChg>
      </pc:sldChg>
      <pc:sldChg chg="modSp mod">
        <pc:chgData name="Courtney Nelson" userId="0f64e50d-6487-4157-bafb-1f33ee7d17d2" providerId="ADAL" clId="{E0961A8F-53A1-472B-BBE5-CD263BC1DC21}" dt="2026-05-12T15:37:05.459" v="3681" actId="20577"/>
        <pc:sldMkLst>
          <pc:docMk/>
          <pc:sldMk cId="2614836695" sldId="306"/>
        </pc:sldMkLst>
        <pc:spChg chg="mod">
          <ac:chgData name="Courtney Nelson" userId="0f64e50d-6487-4157-bafb-1f33ee7d17d2" providerId="ADAL" clId="{E0961A8F-53A1-472B-BBE5-CD263BC1DC21}" dt="2026-05-12T15:37:05.459" v="3681" actId="20577"/>
          <ac:spMkLst>
            <pc:docMk/>
            <pc:sldMk cId="2614836695" sldId="306"/>
            <ac:spMk id="2" creationId="{3AD6D7A0-66C9-8277-3F70-EA5CA7B4948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7A7CF-308D-4B47-850B-9519A7BB21BD}" type="doc">
      <dgm:prSet loTypeId="urn:microsoft.com/office/officeart/2005/8/layout/cycle7" loCatId="cycle" qsTypeId="urn:microsoft.com/office/officeart/2005/8/quickstyle/simple3" qsCatId="simple" csTypeId="urn:microsoft.com/office/officeart/2005/8/colors/colorful4" csCatId="colorful" phldr="1"/>
      <dgm:spPr/>
    </dgm:pt>
    <dgm:pt modelId="{B78CD319-C71D-4DC1-811A-A7E72BCCEC70}">
      <dgm:prSet phldrT="[Text]"/>
      <dgm:spPr/>
      <dgm:t>
        <a:bodyPr/>
        <a:lstStyle/>
        <a:p>
          <a:r>
            <a:rPr lang="en-US"/>
            <a:t>Technology</a:t>
          </a:r>
          <a:endParaRPr lang="en-US" dirty="0"/>
        </a:p>
      </dgm:t>
    </dgm:pt>
    <dgm:pt modelId="{F0F02664-920C-4524-81B6-D88D9C1A9949}" type="parTrans" cxnId="{86566554-8CD5-437E-A804-B5A89BA7E63A}">
      <dgm:prSet/>
      <dgm:spPr/>
      <dgm:t>
        <a:bodyPr/>
        <a:lstStyle/>
        <a:p>
          <a:endParaRPr lang="en-US"/>
        </a:p>
      </dgm:t>
    </dgm:pt>
    <dgm:pt modelId="{F8152A81-30C7-435B-B8C3-BC8D1216ADFE}" type="sibTrans" cxnId="{86566554-8CD5-437E-A804-B5A89BA7E63A}">
      <dgm:prSet/>
      <dgm:spPr/>
      <dgm:t>
        <a:bodyPr/>
        <a:lstStyle/>
        <a:p>
          <a:endParaRPr lang="en-US"/>
        </a:p>
      </dgm:t>
    </dgm:pt>
    <dgm:pt modelId="{3A3C19E2-D977-49A5-9624-2BD3A9D472FA}">
      <dgm:prSet phldrT="[Text]"/>
      <dgm:spPr/>
      <dgm:t>
        <a:bodyPr/>
        <a:lstStyle/>
        <a:p>
          <a:r>
            <a:rPr lang="en-US" dirty="0"/>
            <a:t>Data/Information</a:t>
          </a:r>
        </a:p>
      </dgm:t>
    </dgm:pt>
    <dgm:pt modelId="{672C8C71-04BD-4D62-AC22-E03A8698821A}" type="parTrans" cxnId="{6527F52E-37ED-4F92-A2D3-188C50F8B301}">
      <dgm:prSet/>
      <dgm:spPr/>
      <dgm:t>
        <a:bodyPr/>
        <a:lstStyle/>
        <a:p>
          <a:endParaRPr lang="en-US"/>
        </a:p>
      </dgm:t>
    </dgm:pt>
    <dgm:pt modelId="{1587A09B-2FF3-4FAB-85CD-35FAEF72DD0E}" type="sibTrans" cxnId="{6527F52E-37ED-4F92-A2D3-188C50F8B301}">
      <dgm:prSet/>
      <dgm:spPr/>
      <dgm:t>
        <a:bodyPr/>
        <a:lstStyle/>
        <a:p>
          <a:endParaRPr lang="en-US"/>
        </a:p>
      </dgm:t>
    </dgm:pt>
    <dgm:pt modelId="{C6474E8E-19C1-47E9-8C1C-FAE7E21183CA}">
      <dgm:prSet phldrT="[Text]"/>
      <dgm:spPr/>
      <dgm:t>
        <a:bodyPr/>
        <a:lstStyle/>
        <a:p>
          <a:r>
            <a:rPr lang="en-US"/>
            <a:t>Interpretation/Decision-making</a:t>
          </a:r>
          <a:endParaRPr lang="en-US" dirty="0"/>
        </a:p>
      </dgm:t>
    </dgm:pt>
    <dgm:pt modelId="{7C65B24B-094D-4B51-AAC4-34026989481E}" type="parTrans" cxnId="{623BEADA-1E4A-48E5-89DD-6BEEF9F0022C}">
      <dgm:prSet/>
      <dgm:spPr/>
      <dgm:t>
        <a:bodyPr/>
        <a:lstStyle/>
        <a:p>
          <a:endParaRPr lang="en-US"/>
        </a:p>
      </dgm:t>
    </dgm:pt>
    <dgm:pt modelId="{AFA41271-B940-445A-9751-B64FA58F1E19}" type="sibTrans" cxnId="{623BEADA-1E4A-48E5-89DD-6BEEF9F0022C}">
      <dgm:prSet/>
      <dgm:spPr/>
      <dgm:t>
        <a:bodyPr/>
        <a:lstStyle/>
        <a:p>
          <a:endParaRPr lang="en-US"/>
        </a:p>
      </dgm:t>
    </dgm:pt>
    <dgm:pt modelId="{86BB9352-DB65-4FE4-940C-6BCCF3A2C9F8}" type="pres">
      <dgm:prSet presAssocID="{C6B7A7CF-308D-4B47-850B-9519A7BB21BD}" presName="Name0" presStyleCnt="0">
        <dgm:presLayoutVars>
          <dgm:dir/>
          <dgm:resizeHandles val="exact"/>
        </dgm:presLayoutVars>
      </dgm:prSet>
      <dgm:spPr/>
    </dgm:pt>
    <dgm:pt modelId="{2504573B-AF9C-43A1-83F4-9F1D07B55ACF}" type="pres">
      <dgm:prSet presAssocID="{B78CD319-C71D-4DC1-811A-A7E72BCCEC70}" presName="node" presStyleLbl="node1" presStyleIdx="0" presStyleCnt="3">
        <dgm:presLayoutVars>
          <dgm:bulletEnabled val="1"/>
        </dgm:presLayoutVars>
      </dgm:prSet>
      <dgm:spPr/>
    </dgm:pt>
    <dgm:pt modelId="{46A4B18A-62D0-48D2-84BD-F8EA22B29FCB}" type="pres">
      <dgm:prSet presAssocID="{F8152A81-30C7-435B-B8C3-BC8D1216ADFE}" presName="sibTrans" presStyleLbl="sibTrans2D1" presStyleIdx="0" presStyleCnt="3"/>
      <dgm:spPr/>
    </dgm:pt>
    <dgm:pt modelId="{2E06DD00-FF7C-44AD-B046-DA4AE0B360FE}" type="pres">
      <dgm:prSet presAssocID="{F8152A81-30C7-435B-B8C3-BC8D1216ADFE}" presName="connectorText" presStyleLbl="sibTrans2D1" presStyleIdx="0" presStyleCnt="3"/>
      <dgm:spPr/>
    </dgm:pt>
    <dgm:pt modelId="{3B85571A-6C54-405F-9847-C93A8CE86340}" type="pres">
      <dgm:prSet presAssocID="{3A3C19E2-D977-49A5-9624-2BD3A9D472FA}" presName="node" presStyleLbl="node1" presStyleIdx="1" presStyleCnt="3">
        <dgm:presLayoutVars>
          <dgm:bulletEnabled val="1"/>
        </dgm:presLayoutVars>
      </dgm:prSet>
      <dgm:spPr/>
    </dgm:pt>
    <dgm:pt modelId="{D17D091D-A457-4F80-AFEA-E52601945096}" type="pres">
      <dgm:prSet presAssocID="{1587A09B-2FF3-4FAB-85CD-35FAEF72DD0E}" presName="sibTrans" presStyleLbl="sibTrans2D1" presStyleIdx="1" presStyleCnt="3"/>
      <dgm:spPr/>
    </dgm:pt>
    <dgm:pt modelId="{C584A4D5-5137-4CC7-BD04-EDBE782206D8}" type="pres">
      <dgm:prSet presAssocID="{1587A09B-2FF3-4FAB-85CD-35FAEF72DD0E}" presName="connectorText" presStyleLbl="sibTrans2D1" presStyleIdx="1" presStyleCnt="3"/>
      <dgm:spPr/>
    </dgm:pt>
    <dgm:pt modelId="{2DD22E38-8F63-416D-A4E7-1C3AE311E9F8}" type="pres">
      <dgm:prSet presAssocID="{C6474E8E-19C1-47E9-8C1C-FAE7E21183CA}" presName="node" presStyleLbl="node1" presStyleIdx="2" presStyleCnt="3">
        <dgm:presLayoutVars>
          <dgm:bulletEnabled val="1"/>
        </dgm:presLayoutVars>
      </dgm:prSet>
      <dgm:spPr/>
    </dgm:pt>
    <dgm:pt modelId="{DD27B80D-22A1-4A98-8AEF-759C7DD000C7}" type="pres">
      <dgm:prSet presAssocID="{AFA41271-B940-445A-9751-B64FA58F1E19}" presName="sibTrans" presStyleLbl="sibTrans2D1" presStyleIdx="2" presStyleCnt="3"/>
      <dgm:spPr/>
    </dgm:pt>
    <dgm:pt modelId="{60B1E977-67DB-421C-8A9D-FF860DE7BA01}" type="pres">
      <dgm:prSet presAssocID="{AFA41271-B940-445A-9751-B64FA58F1E19}" presName="connectorText" presStyleLbl="sibTrans2D1" presStyleIdx="2" presStyleCnt="3"/>
      <dgm:spPr/>
    </dgm:pt>
  </dgm:ptLst>
  <dgm:cxnLst>
    <dgm:cxn modelId="{C40E4109-D14F-4105-9C82-3119E29AEFE3}" type="presOf" srcId="{F8152A81-30C7-435B-B8C3-BC8D1216ADFE}" destId="{46A4B18A-62D0-48D2-84BD-F8EA22B29FCB}" srcOrd="0" destOrd="0" presId="urn:microsoft.com/office/officeart/2005/8/layout/cycle7"/>
    <dgm:cxn modelId="{EEC27216-AFE2-460A-AB1A-A9394D815E62}" type="presOf" srcId="{B78CD319-C71D-4DC1-811A-A7E72BCCEC70}" destId="{2504573B-AF9C-43A1-83F4-9F1D07B55ACF}" srcOrd="0" destOrd="0" presId="urn:microsoft.com/office/officeart/2005/8/layout/cycle7"/>
    <dgm:cxn modelId="{8E4B142B-E34F-4208-A9FB-AE8749EDDEF2}" type="presOf" srcId="{3A3C19E2-D977-49A5-9624-2BD3A9D472FA}" destId="{3B85571A-6C54-405F-9847-C93A8CE86340}" srcOrd="0" destOrd="0" presId="urn:microsoft.com/office/officeart/2005/8/layout/cycle7"/>
    <dgm:cxn modelId="{6527F52E-37ED-4F92-A2D3-188C50F8B301}" srcId="{C6B7A7CF-308D-4B47-850B-9519A7BB21BD}" destId="{3A3C19E2-D977-49A5-9624-2BD3A9D472FA}" srcOrd="1" destOrd="0" parTransId="{672C8C71-04BD-4D62-AC22-E03A8698821A}" sibTransId="{1587A09B-2FF3-4FAB-85CD-35FAEF72DD0E}"/>
    <dgm:cxn modelId="{041F8F71-F787-44F2-AA6C-CB92B44C23ED}" type="presOf" srcId="{C6474E8E-19C1-47E9-8C1C-FAE7E21183CA}" destId="{2DD22E38-8F63-416D-A4E7-1C3AE311E9F8}" srcOrd="0" destOrd="0" presId="urn:microsoft.com/office/officeart/2005/8/layout/cycle7"/>
    <dgm:cxn modelId="{591FCB52-B957-4EA7-ABD6-79875610E723}" type="presOf" srcId="{AFA41271-B940-445A-9751-B64FA58F1E19}" destId="{60B1E977-67DB-421C-8A9D-FF860DE7BA01}" srcOrd="1" destOrd="0" presId="urn:microsoft.com/office/officeart/2005/8/layout/cycle7"/>
    <dgm:cxn modelId="{86566554-8CD5-437E-A804-B5A89BA7E63A}" srcId="{C6B7A7CF-308D-4B47-850B-9519A7BB21BD}" destId="{B78CD319-C71D-4DC1-811A-A7E72BCCEC70}" srcOrd="0" destOrd="0" parTransId="{F0F02664-920C-4524-81B6-D88D9C1A9949}" sibTransId="{F8152A81-30C7-435B-B8C3-BC8D1216ADFE}"/>
    <dgm:cxn modelId="{E42E6578-0D54-4D7E-B8CA-DCA907F18D4B}" type="presOf" srcId="{C6B7A7CF-308D-4B47-850B-9519A7BB21BD}" destId="{86BB9352-DB65-4FE4-940C-6BCCF3A2C9F8}" srcOrd="0" destOrd="0" presId="urn:microsoft.com/office/officeart/2005/8/layout/cycle7"/>
    <dgm:cxn modelId="{C71DC2A4-E134-43FA-94A6-96061931379D}" type="presOf" srcId="{F8152A81-30C7-435B-B8C3-BC8D1216ADFE}" destId="{2E06DD00-FF7C-44AD-B046-DA4AE0B360FE}" srcOrd="1" destOrd="0" presId="urn:microsoft.com/office/officeart/2005/8/layout/cycle7"/>
    <dgm:cxn modelId="{8EDFB3C3-B320-49F1-B693-48899A303B87}" type="presOf" srcId="{AFA41271-B940-445A-9751-B64FA58F1E19}" destId="{DD27B80D-22A1-4A98-8AEF-759C7DD000C7}" srcOrd="0" destOrd="0" presId="urn:microsoft.com/office/officeart/2005/8/layout/cycle7"/>
    <dgm:cxn modelId="{AEF2A1D6-DFFA-4BE6-BADE-8393B39EA51E}" type="presOf" srcId="{1587A09B-2FF3-4FAB-85CD-35FAEF72DD0E}" destId="{D17D091D-A457-4F80-AFEA-E52601945096}" srcOrd="0" destOrd="0" presId="urn:microsoft.com/office/officeart/2005/8/layout/cycle7"/>
    <dgm:cxn modelId="{1BCDF9D6-AE8B-4267-9DF5-33046E3D54D1}" type="presOf" srcId="{1587A09B-2FF3-4FAB-85CD-35FAEF72DD0E}" destId="{C584A4D5-5137-4CC7-BD04-EDBE782206D8}" srcOrd="1" destOrd="0" presId="urn:microsoft.com/office/officeart/2005/8/layout/cycle7"/>
    <dgm:cxn modelId="{623BEADA-1E4A-48E5-89DD-6BEEF9F0022C}" srcId="{C6B7A7CF-308D-4B47-850B-9519A7BB21BD}" destId="{C6474E8E-19C1-47E9-8C1C-FAE7E21183CA}" srcOrd="2" destOrd="0" parTransId="{7C65B24B-094D-4B51-AAC4-34026989481E}" sibTransId="{AFA41271-B940-445A-9751-B64FA58F1E19}"/>
    <dgm:cxn modelId="{576107BC-6A9D-4B05-B51F-F04224B24244}" type="presParOf" srcId="{86BB9352-DB65-4FE4-940C-6BCCF3A2C9F8}" destId="{2504573B-AF9C-43A1-83F4-9F1D07B55ACF}" srcOrd="0" destOrd="0" presId="urn:microsoft.com/office/officeart/2005/8/layout/cycle7"/>
    <dgm:cxn modelId="{A054C875-87D4-4419-961D-580F8E234669}" type="presParOf" srcId="{86BB9352-DB65-4FE4-940C-6BCCF3A2C9F8}" destId="{46A4B18A-62D0-48D2-84BD-F8EA22B29FCB}" srcOrd="1" destOrd="0" presId="urn:microsoft.com/office/officeart/2005/8/layout/cycle7"/>
    <dgm:cxn modelId="{A7C313B9-5DB5-4B62-99CA-D2F2DA8A75C0}" type="presParOf" srcId="{46A4B18A-62D0-48D2-84BD-F8EA22B29FCB}" destId="{2E06DD00-FF7C-44AD-B046-DA4AE0B360FE}" srcOrd="0" destOrd="0" presId="urn:microsoft.com/office/officeart/2005/8/layout/cycle7"/>
    <dgm:cxn modelId="{28F3E5EA-5A02-4A41-AF71-52C8E16A53E7}" type="presParOf" srcId="{86BB9352-DB65-4FE4-940C-6BCCF3A2C9F8}" destId="{3B85571A-6C54-405F-9847-C93A8CE86340}" srcOrd="2" destOrd="0" presId="urn:microsoft.com/office/officeart/2005/8/layout/cycle7"/>
    <dgm:cxn modelId="{C6CAAE9F-5591-4719-963D-2F48B4F17565}" type="presParOf" srcId="{86BB9352-DB65-4FE4-940C-6BCCF3A2C9F8}" destId="{D17D091D-A457-4F80-AFEA-E52601945096}" srcOrd="3" destOrd="0" presId="urn:microsoft.com/office/officeart/2005/8/layout/cycle7"/>
    <dgm:cxn modelId="{62A1726A-1564-4166-A716-D2E86B98B992}" type="presParOf" srcId="{D17D091D-A457-4F80-AFEA-E52601945096}" destId="{C584A4D5-5137-4CC7-BD04-EDBE782206D8}" srcOrd="0" destOrd="0" presId="urn:microsoft.com/office/officeart/2005/8/layout/cycle7"/>
    <dgm:cxn modelId="{71993E34-FE40-4EB0-9379-7DF45E4A8B44}" type="presParOf" srcId="{86BB9352-DB65-4FE4-940C-6BCCF3A2C9F8}" destId="{2DD22E38-8F63-416D-A4E7-1C3AE311E9F8}" srcOrd="4" destOrd="0" presId="urn:microsoft.com/office/officeart/2005/8/layout/cycle7"/>
    <dgm:cxn modelId="{4DD256A5-AAAE-4623-AB1F-28CA196A2FAE}" type="presParOf" srcId="{86BB9352-DB65-4FE4-940C-6BCCF3A2C9F8}" destId="{DD27B80D-22A1-4A98-8AEF-759C7DD000C7}" srcOrd="5" destOrd="0" presId="urn:microsoft.com/office/officeart/2005/8/layout/cycle7"/>
    <dgm:cxn modelId="{7F407941-BEE4-41A1-AC08-A129BE50B8CC}" type="presParOf" srcId="{DD27B80D-22A1-4A98-8AEF-759C7DD000C7}" destId="{60B1E977-67DB-421C-8A9D-FF860DE7BA0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4573B-AF9C-43A1-83F4-9F1D07B55ACF}">
      <dsp:nvSpPr>
        <dsp:cNvPr id="0" name=""/>
        <dsp:cNvSpPr/>
      </dsp:nvSpPr>
      <dsp:spPr>
        <a:xfrm>
          <a:off x="1699860" y="760"/>
          <a:ext cx="1895053" cy="94752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Technology</a:t>
          </a:r>
          <a:endParaRPr lang="en-US" sz="1200" kern="1200" dirty="0"/>
        </a:p>
      </dsp:txBody>
      <dsp:txXfrm>
        <a:off x="1727612" y="28512"/>
        <a:ext cx="1839549" cy="892022"/>
      </dsp:txXfrm>
    </dsp:sp>
    <dsp:sp modelId="{46A4B18A-62D0-48D2-84BD-F8EA22B29FCB}">
      <dsp:nvSpPr>
        <dsp:cNvPr id="0" name=""/>
        <dsp:cNvSpPr/>
      </dsp:nvSpPr>
      <dsp:spPr>
        <a:xfrm rot="3600000">
          <a:off x="2936274" y="1662982"/>
          <a:ext cx="986009" cy="331634"/>
        </a:xfrm>
        <a:prstGeom prst="lef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35764" y="1729309"/>
        <a:ext cx="787029" cy="198980"/>
      </dsp:txXfrm>
    </dsp:sp>
    <dsp:sp modelId="{3B85571A-6C54-405F-9847-C93A8CE86340}">
      <dsp:nvSpPr>
        <dsp:cNvPr id="0" name=""/>
        <dsp:cNvSpPr/>
      </dsp:nvSpPr>
      <dsp:spPr>
        <a:xfrm>
          <a:off x="3263643" y="2709312"/>
          <a:ext cx="1895053" cy="947526"/>
        </a:xfrm>
        <a:prstGeom prst="roundRect">
          <a:avLst>
            <a:gd name="adj" fmla="val 10000"/>
          </a:avLst>
        </a:prstGeom>
        <a:gradFill rotWithShape="0">
          <a:gsLst>
            <a:gs pos="0">
              <a:schemeClr val="accent4">
                <a:hueOff val="-5207"/>
                <a:satOff val="-3578"/>
                <a:lumOff val="-11177"/>
                <a:alphaOff val="0"/>
                <a:lumMod val="110000"/>
                <a:satMod val="105000"/>
                <a:tint val="67000"/>
              </a:schemeClr>
            </a:gs>
            <a:gs pos="50000">
              <a:schemeClr val="accent4">
                <a:hueOff val="-5207"/>
                <a:satOff val="-3578"/>
                <a:lumOff val="-11177"/>
                <a:alphaOff val="0"/>
                <a:lumMod val="105000"/>
                <a:satMod val="103000"/>
                <a:tint val="73000"/>
              </a:schemeClr>
            </a:gs>
            <a:gs pos="100000">
              <a:schemeClr val="accent4">
                <a:hueOff val="-5207"/>
                <a:satOff val="-3578"/>
                <a:lumOff val="-1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Data/Information</a:t>
          </a:r>
        </a:p>
      </dsp:txBody>
      <dsp:txXfrm>
        <a:off x="3291395" y="2737064"/>
        <a:ext cx="1839549" cy="892022"/>
      </dsp:txXfrm>
    </dsp:sp>
    <dsp:sp modelId="{D17D091D-A457-4F80-AFEA-E52601945096}">
      <dsp:nvSpPr>
        <dsp:cNvPr id="0" name=""/>
        <dsp:cNvSpPr/>
      </dsp:nvSpPr>
      <dsp:spPr>
        <a:xfrm rot="10800000">
          <a:off x="2154382" y="3017258"/>
          <a:ext cx="986009" cy="331634"/>
        </a:xfrm>
        <a:prstGeom prst="leftRightArrow">
          <a:avLst>
            <a:gd name="adj1" fmla="val 60000"/>
            <a:gd name="adj2" fmla="val 50000"/>
          </a:avLst>
        </a:prstGeom>
        <a:gradFill rotWithShape="0">
          <a:gsLst>
            <a:gs pos="0">
              <a:schemeClr val="accent4">
                <a:hueOff val="-5207"/>
                <a:satOff val="-3578"/>
                <a:lumOff val="-11177"/>
                <a:alphaOff val="0"/>
                <a:lumMod val="110000"/>
                <a:satMod val="105000"/>
                <a:tint val="67000"/>
              </a:schemeClr>
            </a:gs>
            <a:gs pos="50000">
              <a:schemeClr val="accent4">
                <a:hueOff val="-5207"/>
                <a:satOff val="-3578"/>
                <a:lumOff val="-11177"/>
                <a:alphaOff val="0"/>
                <a:lumMod val="105000"/>
                <a:satMod val="103000"/>
                <a:tint val="73000"/>
              </a:schemeClr>
            </a:gs>
            <a:gs pos="100000">
              <a:schemeClr val="accent4">
                <a:hueOff val="-5207"/>
                <a:satOff val="-3578"/>
                <a:lumOff val="-111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253872" y="3083585"/>
        <a:ext cx="787029" cy="198980"/>
      </dsp:txXfrm>
    </dsp:sp>
    <dsp:sp modelId="{2DD22E38-8F63-416D-A4E7-1C3AE311E9F8}">
      <dsp:nvSpPr>
        <dsp:cNvPr id="0" name=""/>
        <dsp:cNvSpPr/>
      </dsp:nvSpPr>
      <dsp:spPr>
        <a:xfrm>
          <a:off x="136077" y="2709312"/>
          <a:ext cx="1895053" cy="947526"/>
        </a:xfrm>
        <a:prstGeom prst="roundRect">
          <a:avLst>
            <a:gd name="adj" fmla="val 10000"/>
          </a:avLst>
        </a:prstGeom>
        <a:gradFill rotWithShape="0">
          <a:gsLst>
            <a:gs pos="0">
              <a:schemeClr val="accent4">
                <a:hueOff val="-10413"/>
                <a:satOff val="-7156"/>
                <a:lumOff val="-22354"/>
                <a:alphaOff val="0"/>
                <a:lumMod val="110000"/>
                <a:satMod val="105000"/>
                <a:tint val="67000"/>
              </a:schemeClr>
            </a:gs>
            <a:gs pos="50000">
              <a:schemeClr val="accent4">
                <a:hueOff val="-10413"/>
                <a:satOff val="-7156"/>
                <a:lumOff val="-22354"/>
                <a:alphaOff val="0"/>
                <a:lumMod val="105000"/>
                <a:satMod val="103000"/>
                <a:tint val="73000"/>
              </a:schemeClr>
            </a:gs>
            <a:gs pos="100000">
              <a:schemeClr val="accent4">
                <a:hueOff val="-10413"/>
                <a:satOff val="-7156"/>
                <a:lumOff val="-223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Interpretation/Decision-making</a:t>
          </a:r>
          <a:endParaRPr lang="en-US" sz="1200" kern="1200" dirty="0"/>
        </a:p>
      </dsp:txBody>
      <dsp:txXfrm>
        <a:off x="163829" y="2737064"/>
        <a:ext cx="1839549" cy="892022"/>
      </dsp:txXfrm>
    </dsp:sp>
    <dsp:sp modelId="{DD27B80D-22A1-4A98-8AEF-759C7DD000C7}">
      <dsp:nvSpPr>
        <dsp:cNvPr id="0" name=""/>
        <dsp:cNvSpPr/>
      </dsp:nvSpPr>
      <dsp:spPr>
        <a:xfrm rot="18000000">
          <a:off x="1372491" y="1662982"/>
          <a:ext cx="986009" cy="331634"/>
        </a:xfrm>
        <a:prstGeom prst="leftRightArrow">
          <a:avLst>
            <a:gd name="adj1" fmla="val 60000"/>
            <a:gd name="adj2" fmla="val 50000"/>
          </a:avLst>
        </a:prstGeom>
        <a:gradFill rotWithShape="0">
          <a:gsLst>
            <a:gs pos="0">
              <a:schemeClr val="accent4">
                <a:hueOff val="-10413"/>
                <a:satOff val="-7156"/>
                <a:lumOff val="-22354"/>
                <a:alphaOff val="0"/>
                <a:lumMod val="110000"/>
                <a:satMod val="105000"/>
                <a:tint val="67000"/>
              </a:schemeClr>
            </a:gs>
            <a:gs pos="50000">
              <a:schemeClr val="accent4">
                <a:hueOff val="-10413"/>
                <a:satOff val="-7156"/>
                <a:lumOff val="-22354"/>
                <a:alphaOff val="0"/>
                <a:lumMod val="105000"/>
                <a:satMod val="103000"/>
                <a:tint val="73000"/>
              </a:schemeClr>
            </a:gs>
            <a:gs pos="100000">
              <a:schemeClr val="accent4">
                <a:hueOff val="-10413"/>
                <a:satOff val="-7156"/>
                <a:lumOff val="-2235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71981" y="1729309"/>
        <a:ext cx="787029" cy="1989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9BB57-D132-4F46-858D-0EFD873A38EF}"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FB7-A57F-4D32-9F06-941988A3123F}" type="slidenum">
              <a:rPr lang="en-US" smtClean="0"/>
              <a:t>‹#›</a:t>
            </a:fld>
            <a:endParaRPr lang="en-US"/>
          </a:p>
        </p:txBody>
      </p:sp>
    </p:spTree>
    <p:extLst>
      <p:ext uri="{BB962C8B-B14F-4D97-AF65-F5344CB8AC3E}">
        <p14:creationId xmlns:p14="http://schemas.microsoft.com/office/powerpoint/2010/main" val="53386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this question to your students and see what sort of responses you get. You can use this question for their journal question/question of the day/etc. I have these pictures all staggered on transitions, so the drone photo comes first, then the soil moisture probe, then the “pretty map”. Those are some of the first things that my mind wanders to. You can share your own thoughts with the class. This rolls into the next slide sharing what precision ag really is.</a:t>
            </a:r>
          </a:p>
        </p:txBody>
      </p:sp>
      <p:sp>
        <p:nvSpPr>
          <p:cNvPr id="4" name="Slide Number Placeholder 3"/>
          <p:cNvSpPr>
            <a:spLocks noGrp="1"/>
          </p:cNvSpPr>
          <p:nvPr>
            <p:ph type="sldNum" sz="quarter" idx="5"/>
          </p:nvPr>
        </p:nvSpPr>
        <p:spPr/>
        <p:txBody>
          <a:bodyPr/>
          <a:lstStyle/>
          <a:p>
            <a:fld id="{2B5450AC-9EC7-CA4F-8EC5-D1B5ACE0BF2A}" type="slidenum">
              <a:rPr lang="en-US" smtClean="0"/>
              <a:t>2</a:t>
            </a:fld>
            <a:endParaRPr lang="en-US"/>
          </a:p>
        </p:txBody>
      </p:sp>
    </p:spTree>
    <p:extLst>
      <p:ext uri="{BB962C8B-B14F-4D97-AF65-F5344CB8AC3E}">
        <p14:creationId xmlns:p14="http://schemas.microsoft.com/office/powerpoint/2010/main" val="416978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all the things on the last slide are precision ag tools, I want to encourage you to think of precision ag as not just the technology. I challenge you to think about it as a method of farm management. We will dive deeper in further units about the differences in traditional and precision ag practices, but you can explain now that this is us being intentional with our decisions. Saying that we are going to make a specific recipe of a feed ration rather than just throwing in a touch a silage, some hay, maybe some soybean meal today because I’m feeling adventurous. This is also not us going to one area of the field to sample then doing things for the field based on that one spot. This is us working to collect data and going one step further to make sense of the data. Technology is that tool to help us enhance our decision making. “optimizing results with less inputs”. Break down words as needed. I connect optimization to something that they have done or will soon do in math for example. I will have an example where I say, if you are making Chex Mix, you want to have the right mix. Don’t want it too heavy on the Chex, or the M&amp;M’s. Want to find that sweet spot in the middle where you have the mix of sweet and salty. That’s a fun example, and I’d encourage you to share another one if you have one. </a:t>
            </a:r>
          </a:p>
        </p:txBody>
      </p:sp>
      <p:sp>
        <p:nvSpPr>
          <p:cNvPr id="4" name="Slide Number Placeholder 3"/>
          <p:cNvSpPr>
            <a:spLocks noGrp="1"/>
          </p:cNvSpPr>
          <p:nvPr>
            <p:ph type="sldNum" sz="quarter" idx="5"/>
          </p:nvPr>
        </p:nvSpPr>
        <p:spPr/>
        <p:txBody>
          <a:bodyPr/>
          <a:lstStyle/>
          <a:p>
            <a:fld id="{2B5450AC-9EC7-CA4F-8EC5-D1B5ACE0BF2A}" type="slidenum">
              <a:rPr lang="en-US" smtClean="0"/>
              <a:t>3</a:t>
            </a:fld>
            <a:endParaRPr lang="en-US"/>
          </a:p>
        </p:txBody>
      </p:sp>
    </p:spTree>
    <p:extLst>
      <p:ext uri="{BB962C8B-B14F-4D97-AF65-F5344CB8AC3E}">
        <p14:creationId xmlns:p14="http://schemas.microsoft.com/office/powerpoint/2010/main" val="7946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precision ag help solve these issues and more?</a:t>
            </a:r>
          </a:p>
          <a:p>
            <a:r>
              <a:rPr lang="en-US" dirty="0"/>
              <a:t>There are three main components to precision ag: Information, technology, and management. They all three rely on one another, like a three-legged stool. Precision ag technologies help reveal variability in your field, herd, pasture, landscape, etc. We can then interpret the information we are receiving from these tools to help us make more intentional decisions for the specific areas of the field or herd that we see. This can involve putting more inputs in an area of field that can produce better than areas that consistently get flooded out as an example.</a:t>
            </a:r>
          </a:p>
        </p:txBody>
      </p:sp>
      <p:sp>
        <p:nvSpPr>
          <p:cNvPr id="4" name="Slide Number Placeholder 3"/>
          <p:cNvSpPr>
            <a:spLocks noGrp="1"/>
          </p:cNvSpPr>
          <p:nvPr>
            <p:ph type="sldNum" sz="quarter" idx="5"/>
          </p:nvPr>
        </p:nvSpPr>
        <p:spPr/>
        <p:txBody>
          <a:bodyPr/>
          <a:lstStyle/>
          <a:p>
            <a:fld id="{2B5450AC-9EC7-CA4F-8EC5-D1B5ACE0BF2A}" type="slidenum">
              <a:rPr lang="en-US" smtClean="0"/>
              <a:t>4</a:t>
            </a:fld>
            <a:endParaRPr lang="en-US"/>
          </a:p>
        </p:txBody>
      </p:sp>
    </p:spTree>
    <p:extLst>
      <p:ext uri="{BB962C8B-B14F-4D97-AF65-F5344CB8AC3E}">
        <p14:creationId xmlns:p14="http://schemas.microsoft.com/office/powerpoint/2010/main" val="354673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438150" algn="l" rtl="0">
              <a:lnSpc>
                <a:spcPct val="90000"/>
              </a:lnSpc>
              <a:spcBef>
                <a:spcPts val="750"/>
              </a:spcBef>
              <a:spcAft>
                <a:spcPts val="0"/>
              </a:spcAft>
              <a:buClrTx/>
              <a:buSzPts val="3300"/>
              <a:buFont typeface="Calibri"/>
              <a:buChar char="•"/>
            </a:pPr>
            <a:r>
              <a:rPr lang="en-US" sz="3300" dirty="0"/>
              <a:t>Drive to the field to be sampled</a:t>
            </a:r>
          </a:p>
          <a:p>
            <a:pPr marL="457200" marR="0" lvl="0" indent="-438150" algn="l" rtl="0">
              <a:lnSpc>
                <a:spcPct val="90000"/>
              </a:lnSpc>
              <a:spcBef>
                <a:spcPts val="0"/>
              </a:spcBef>
              <a:spcAft>
                <a:spcPts val="0"/>
              </a:spcAft>
              <a:buSzPts val="3300"/>
              <a:buChar char="•"/>
            </a:pPr>
            <a:r>
              <a:rPr lang="en-US" sz="3300" dirty="0"/>
              <a:t>Use a soil probe to remove a sample of soil from the ground. You want to collect the top eight inches of soil to have a good sample.</a:t>
            </a:r>
          </a:p>
          <a:p>
            <a:pPr marL="914400" marR="0" lvl="1" indent="-438150" algn="l" rtl="0">
              <a:lnSpc>
                <a:spcPct val="90000"/>
              </a:lnSpc>
              <a:spcBef>
                <a:spcPts val="0"/>
              </a:spcBef>
              <a:spcAft>
                <a:spcPts val="0"/>
              </a:spcAft>
              <a:buSzPts val="3300"/>
              <a:buChar char="•"/>
            </a:pPr>
            <a:r>
              <a:rPr lang="en-US" sz="3300" dirty="0"/>
              <a:t>Ten to fifteen samples are taken within a zone of a ten-foot radius from the point where you are sampling</a:t>
            </a:r>
          </a:p>
          <a:p>
            <a:pPr marL="1371600" marR="0" lvl="2" indent="-438150" algn="l" rtl="0">
              <a:lnSpc>
                <a:spcPct val="90000"/>
              </a:lnSpc>
              <a:spcBef>
                <a:spcPts val="0"/>
              </a:spcBef>
              <a:spcAft>
                <a:spcPts val="0"/>
              </a:spcAft>
              <a:buSzPts val="3300"/>
              <a:buChar char="•"/>
            </a:pPr>
            <a:r>
              <a:rPr lang="en-US" sz="3300" dirty="0"/>
              <a:t>All soil samples within the zone are mixed to get an average of that ten-foot area.</a:t>
            </a:r>
          </a:p>
          <a:p>
            <a:pPr marL="457200" marR="0" lvl="0" indent="-438150" algn="l" rtl="0">
              <a:lnSpc>
                <a:spcPct val="90000"/>
              </a:lnSpc>
              <a:spcBef>
                <a:spcPts val="0"/>
              </a:spcBef>
              <a:spcAft>
                <a:spcPts val="0"/>
              </a:spcAft>
              <a:buSzPts val="3300"/>
              <a:buChar char="•"/>
            </a:pPr>
            <a:r>
              <a:rPr lang="en-US" sz="3300" dirty="0"/>
              <a:t>Soil samples are sent to a lab for analysis.</a:t>
            </a:r>
          </a:p>
          <a:p>
            <a:pPr marL="457200" marR="0" lvl="0" indent="-438150" algn="l" rtl="0">
              <a:lnSpc>
                <a:spcPct val="90000"/>
              </a:lnSpc>
              <a:spcBef>
                <a:spcPts val="0"/>
              </a:spcBef>
              <a:spcAft>
                <a:spcPts val="0"/>
              </a:spcAft>
              <a:buSzPts val="3300"/>
              <a:buChar char="•"/>
            </a:pPr>
            <a:endParaRPr lang="en-US" sz="3300" dirty="0"/>
          </a:p>
          <a:p>
            <a:pPr marL="457200" marR="0" lvl="0" indent="-438150" algn="l" rtl="0">
              <a:lnSpc>
                <a:spcPct val="90000"/>
              </a:lnSpc>
              <a:spcBef>
                <a:spcPts val="0"/>
              </a:spcBef>
              <a:spcAft>
                <a:spcPts val="0"/>
              </a:spcAft>
              <a:buSzPts val="3300"/>
              <a:buChar char="•"/>
            </a:pPr>
            <a:r>
              <a:rPr lang="en-US" sz="3300" dirty="0"/>
              <a:t>The top left photo showcases the soil probe used to collect samples. The middle photo is an example of a good core sample. You dump these samples into a bucket, mix 10-15 of them together in a bucket, as you can see in the bottom right photo. In this photo, we see them dumping the prepared sample into a lab bag to be sent into the lab for testing.</a:t>
            </a:r>
            <a:endParaRPr dirty="0"/>
          </a:p>
        </p:txBody>
      </p:sp>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FB7-A57F-4D32-9F06-941988A3123F}" type="slidenum">
              <a:rPr lang="en-US" smtClean="0"/>
              <a:t>8</a:t>
            </a:fld>
            <a:endParaRPr lang="en-US"/>
          </a:p>
        </p:txBody>
      </p:sp>
    </p:spTree>
    <p:extLst>
      <p:ext uri="{BB962C8B-B14F-4D97-AF65-F5344CB8AC3E}">
        <p14:creationId xmlns:p14="http://schemas.microsoft.com/office/powerpoint/2010/main" val="261230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2363"/>
            <a:ext cx="10782300" cy="2306637"/>
          </a:xfrm>
          <a:prstGeom prst="rect">
            <a:avLst/>
          </a:prstGeom>
        </p:spPr>
        <p:txBody>
          <a:bodyPr anchor="b"/>
          <a:lstStyle>
            <a:lvl1pPr algn="ctr">
              <a:defRPr sz="6000" baseline="0">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47700" y="3429000"/>
            <a:ext cx="10782300" cy="14529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2426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10706100"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7700" y="2162014"/>
            <a:ext cx="10782300" cy="3552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7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1370" y="694607"/>
            <a:ext cx="10768629" cy="2734393"/>
          </a:xfrm>
          <a:prstGeom prst="rect">
            <a:avLst/>
          </a:prstGeom>
        </p:spPr>
        <p:txBody>
          <a:bodyPr anchor="b"/>
          <a:lstStyle>
            <a:lvl1pPr>
              <a:defRPr sz="6000" baseline="0">
                <a:solidFill>
                  <a:schemeClr val="bg1"/>
                </a:solidFill>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61370" y="3494868"/>
            <a:ext cx="10768629" cy="1579651"/>
          </a:xfrm>
        </p:spPr>
        <p:txBody>
          <a:bodyPr/>
          <a:lstStyle>
            <a:lvl1pPr marL="0" indent="0">
              <a:buNone/>
              <a:defRPr sz="2400" baseline="0">
                <a:solidFill>
                  <a:schemeClr val="bg2">
                    <a:lumMod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81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685799"/>
            <a:ext cx="10782300" cy="1414221"/>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47700" y="2185261"/>
            <a:ext cx="5372100" cy="399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5261"/>
            <a:ext cx="5257800" cy="399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54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7701" y="685800"/>
            <a:ext cx="10797797"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7701" y="2100019"/>
            <a:ext cx="5349876" cy="705173"/>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2991173"/>
            <a:ext cx="5424121" cy="272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79166" y="2100019"/>
            <a:ext cx="5376223" cy="705173"/>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79166" y="2991173"/>
            <a:ext cx="5450834" cy="272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8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10782300"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282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1ACF26-A1E1-AF45-BE24-31F02C379381}"/>
              </a:ext>
            </a:extLst>
          </p:cNvPr>
          <p:cNvSpPr txBox="1"/>
          <p:nvPr/>
        </p:nvSpPr>
        <p:spPr>
          <a:xfrm>
            <a:off x="1991532" y="61760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167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guide id="2" pos="3840">
          <p15:clr>
            <a:srgbClr val="FBAE40"/>
          </p15:clr>
        </p15:guide>
        <p15:guide id="3" pos="7200">
          <p15:clr>
            <a:srgbClr val="FBAE40"/>
          </p15:clr>
        </p15:guide>
        <p15:guide id="4" pos="408">
          <p15:clr>
            <a:srgbClr val="FBAE40"/>
          </p15:clr>
        </p15:guide>
        <p15:guide id="5" orient="horz" pos="3576">
          <p15:clr>
            <a:srgbClr val="FBAE40"/>
          </p15:clr>
        </p15:guide>
        <p15:guide id="6" orient="horz" pos="4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4124325" cy="13716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61674" y="685801"/>
            <a:ext cx="6168325"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7700" y="2057400"/>
            <a:ext cx="41243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37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4124325" cy="13716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3924" y="685801"/>
            <a:ext cx="6176075" cy="50291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7700" y="2057400"/>
            <a:ext cx="41243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1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4E29EF-EA91-3D4C-B70A-9380CB736A5D}"/>
              </a:ext>
            </a:extLst>
          </p:cNvPr>
          <p:cNvPicPr>
            <a:picLocks noChangeAspect="1"/>
          </p:cNvPicPr>
          <p:nvPr/>
        </p:nvPicPr>
        <p:blipFill>
          <a:blip r:embed="rId11"/>
          <a:srcRect/>
          <a:stretch/>
        </p:blipFill>
        <p:spPr>
          <a:xfrm>
            <a:off x="0" y="0"/>
            <a:ext cx="12191999" cy="6858000"/>
          </a:xfrm>
          <a:prstGeom prst="rect">
            <a:avLst/>
          </a:prstGeom>
        </p:spPr>
      </p:pic>
      <p:sp>
        <p:nvSpPr>
          <p:cNvPr id="3" name="Text Placeholder 2"/>
          <p:cNvSpPr>
            <a:spLocks noGrp="1"/>
          </p:cNvSpPr>
          <p:nvPr>
            <p:ph type="body" idx="1"/>
          </p:nvPr>
        </p:nvSpPr>
        <p:spPr>
          <a:xfrm>
            <a:off x="647700" y="1825625"/>
            <a:ext cx="10782300" cy="3889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81ABF082-7A8F-9D4D-97A7-7E7C3EABBB4A}"/>
              </a:ext>
            </a:extLst>
          </p:cNvPr>
          <p:cNvSpPr>
            <a:spLocks noGrp="1"/>
          </p:cNvSpPr>
          <p:nvPr>
            <p:ph type="title"/>
          </p:nvPr>
        </p:nvSpPr>
        <p:spPr>
          <a:xfrm>
            <a:off x="647700" y="685800"/>
            <a:ext cx="10782300" cy="1004888"/>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2375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cap="all"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bg2">
              <a:lumMod val="5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bg2">
              <a:lumMod val="5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bg2">
              <a:lumMod val="5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baseline="0">
          <a:solidFill>
            <a:schemeClr val="bg2">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1" kern="1200" baseline="0">
          <a:solidFill>
            <a:schemeClr val="bg2">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8">
          <p15:clr>
            <a:srgbClr val="F26B43"/>
          </p15:clr>
        </p15:guide>
        <p15:guide id="4" pos="7200">
          <p15:clr>
            <a:srgbClr val="F26B43"/>
          </p15:clr>
        </p15:guide>
        <p15:guide id="5" orient="horz" pos="432">
          <p15:clr>
            <a:srgbClr val="F26B43"/>
          </p15:clr>
        </p15:guide>
        <p15:guide id="6" orient="horz" pos="3600">
          <p15:clr>
            <a:srgbClr val="F26B43"/>
          </p15:clr>
        </p15:guide>
        <p15:guide id="7" orient="horz" pos="3864">
          <p15:clr>
            <a:srgbClr val="F26B43"/>
          </p15:clr>
        </p15:guide>
        <p15:guide id="8" orient="horz" pos="34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stock.adobe.com/?ef_id=9563479c9dd21157108725c123a99dc8:G:s&amp;s_kwcid=AL!3085!10!78821359971052!78821599150826&amp;as_channel=sem&amp;as_campclass=nonbrand&amp;as_campaign=US|CPRO|Stock|AWAR|Clipart_BMM|BNG||&amp;as_source=bing&amp;as_camptype=acquisition&amp;sdid=KQPIC&amp;mv=search&amp;as_audience=cor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7EDF-6E02-3C00-D07E-24489BC29689}"/>
              </a:ext>
            </a:extLst>
          </p:cNvPr>
          <p:cNvSpPr>
            <a:spLocks noGrp="1"/>
          </p:cNvSpPr>
          <p:nvPr>
            <p:ph type="ctrTitle"/>
          </p:nvPr>
        </p:nvSpPr>
        <p:spPr/>
        <p:txBody>
          <a:bodyPr/>
          <a:lstStyle/>
          <a:p>
            <a:r>
              <a:rPr lang="en-US" dirty="0"/>
              <a:t>Soil Variability</a:t>
            </a:r>
          </a:p>
        </p:txBody>
      </p:sp>
      <p:sp>
        <p:nvSpPr>
          <p:cNvPr id="3" name="Subtitle 2">
            <a:extLst>
              <a:ext uri="{FF2B5EF4-FFF2-40B4-BE49-F238E27FC236}">
                <a16:creationId xmlns:a16="http://schemas.microsoft.com/office/drawing/2014/main" id="{0149948D-B019-52BD-99CB-8F0148BD28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1158-9565-E1B5-0B76-CC2AE15DD565}"/>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3F6CFC4-ED46-5A92-34E8-8CC3D0A4D502}"/>
              </a:ext>
            </a:extLst>
          </p:cNvPr>
          <p:cNvSpPr>
            <a:spLocks noGrp="1"/>
          </p:cNvSpPr>
          <p:nvPr>
            <p:ph idx="1"/>
          </p:nvPr>
        </p:nvSpPr>
        <p:spPr/>
        <p:txBody>
          <a:bodyPr/>
          <a:lstStyle/>
          <a:p>
            <a:r>
              <a:rPr lang="en-US" dirty="0"/>
              <a:t>What could the different colors in this map above represent?</a:t>
            </a:r>
          </a:p>
          <a:p>
            <a:pPr lvl="1"/>
            <a:r>
              <a:rPr lang="en-US" dirty="0"/>
              <a:t>Any value on our soil test report: soil pH, nutrient levels, electrical conductivity, organic matter, cation exchange capacity, etc.</a:t>
            </a:r>
          </a:p>
          <a:p>
            <a:r>
              <a:rPr lang="en-US" dirty="0"/>
              <a:t>Why is variability important for people to understand?</a:t>
            </a:r>
          </a:p>
          <a:p>
            <a:pPr lvl="1"/>
            <a:r>
              <a:rPr lang="en-US" dirty="0"/>
              <a:t>It allows us to make more informed and intentional decisions. In the long run, it has the capability to save growers money and help protect the environment.</a:t>
            </a:r>
          </a:p>
        </p:txBody>
      </p:sp>
    </p:spTree>
    <p:extLst>
      <p:ext uri="{BB962C8B-B14F-4D97-AF65-F5344CB8AC3E}">
        <p14:creationId xmlns:p14="http://schemas.microsoft.com/office/powerpoint/2010/main" val="38839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D7A0-66C9-8277-3F70-EA5CA7B4948B}"/>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4035C363-3F6D-452F-25C7-307223F8DB9F}"/>
              </a:ext>
            </a:extLst>
          </p:cNvPr>
          <p:cNvSpPr>
            <a:spLocks noGrp="1"/>
          </p:cNvSpPr>
          <p:nvPr>
            <p:ph idx="1"/>
          </p:nvPr>
        </p:nvSpPr>
        <p:spPr/>
        <p:txBody>
          <a:bodyPr/>
          <a:lstStyle/>
          <a:p>
            <a:r>
              <a:rPr lang="en-US" dirty="0"/>
              <a:t>What are some examples of decisions you can make from this data?</a:t>
            </a:r>
          </a:p>
          <a:p>
            <a:pPr lvl="1"/>
            <a:r>
              <a:rPr lang="en-US" dirty="0"/>
              <a:t>Adjust variable-rate planting or fertilizer decisions</a:t>
            </a:r>
          </a:p>
          <a:p>
            <a:r>
              <a:rPr lang="en-US" dirty="0"/>
              <a:t>How often should you fully grid sample?</a:t>
            </a:r>
          </a:p>
          <a:p>
            <a:pPr lvl="1"/>
            <a:r>
              <a:rPr lang="en-US" dirty="0"/>
              <a:t>Every 3-5 years depending on your soil’s health and goals</a:t>
            </a:r>
          </a:p>
        </p:txBody>
      </p:sp>
    </p:spTree>
    <p:extLst>
      <p:ext uri="{BB962C8B-B14F-4D97-AF65-F5344CB8AC3E}">
        <p14:creationId xmlns:p14="http://schemas.microsoft.com/office/powerpoint/2010/main" val="26148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E56-115C-32B7-05EE-613248CD2C45}"/>
              </a:ext>
            </a:extLst>
          </p:cNvPr>
          <p:cNvSpPr>
            <a:spLocks noGrp="1"/>
          </p:cNvSpPr>
          <p:nvPr>
            <p:ph type="title"/>
          </p:nvPr>
        </p:nvSpPr>
        <p:spPr/>
        <p:txBody>
          <a:bodyPr/>
          <a:lstStyle/>
          <a:p>
            <a:r>
              <a:rPr lang="en-US" dirty="0"/>
              <a:t>Grant Acknowledgements</a:t>
            </a:r>
          </a:p>
        </p:txBody>
      </p:sp>
      <p:sp>
        <p:nvSpPr>
          <p:cNvPr id="3" name="Content Placeholder 2">
            <a:extLst>
              <a:ext uri="{FF2B5EF4-FFF2-40B4-BE49-F238E27FC236}">
                <a16:creationId xmlns:a16="http://schemas.microsoft.com/office/drawing/2014/main" id="{491C46D3-1479-BC76-741C-1172591D2172}"/>
              </a:ext>
            </a:extLst>
          </p:cNvPr>
          <p:cNvSpPr>
            <a:spLocks noGrp="1"/>
          </p:cNvSpPr>
          <p:nvPr>
            <p:ph idx="1"/>
          </p:nvPr>
        </p:nvSpPr>
        <p:spPr/>
        <p:txBody>
          <a:bodyPr/>
          <a:lstStyle/>
          <a:p>
            <a:r>
              <a:rPr lang="en-US" dirty="0"/>
              <a:t>This material is based upon work supported by the National Science Foundation under Grant No. 1700680 and revised under Grant No. 2202151. 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355415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one flying over a corn field with corn that appears to be a few stages before tassle.">
            <a:extLst>
              <a:ext uri="{FF2B5EF4-FFF2-40B4-BE49-F238E27FC236}">
                <a16:creationId xmlns:a16="http://schemas.microsoft.com/office/drawing/2014/main" id="{58BFEFBD-6122-41F1-AEE4-A2C2C2B6C7EB}"/>
              </a:ext>
            </a:extLst>
          </p:cNvPr>
          <p:cNvPicPr>
            <a:picLocks noChangeAspect="1"/>
          </p:cNvPicPr>
          <p:nvPr/>
        </p:nvPicPr>
        <p:blipFill>
          <a:blip r:embed="rId3"/>
          <a:stretch>
            <a:fillRect/>
          </a:stretch>
        </p:blipFill>
        <p:spPr>
          <a:xfrm>
            <a:off x="3343167" y="1014241"/>
            <a:ext cx="5505665" cy="4129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corn field with crops at stage V2. A post with a telemetry box sits in the image with pink flags designating the area where the soil probe is placed in the field.">
            <a:extLst>
              <a:ext uri="{FF2B5EF4-FFF2-40B4-BE49-F238E27FC236}">
                <a16:creationId xmlns:a16="http://schemas.microsoft.com/office/drawing/2014/main" id="{F21505E1-6F8B-4421-BE5B-DA9CF03C7A76}"/>
              </a:ext>
            </a:extLst>
          </p:cNvPr>
          <p:cNvPicPr>
            <a:picLocks noChangeAspect="1"/>
          </p:cNvPicPr>
          <p:nvPr/>
        </p:nvPicPr>
        <p:blipFill rotWithShape="1">
          <a:blip r:embed="rId4"/>
          <a:srcRect l="16836" r="14834" b="17437"/>
          <a:stretch/>
        </p:blipFill>
        <p:spPr>
          <a:xfrm>
            <a:off x="941970" y="1403637"/>
            <a:ext cx="1883940" cy="30351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itle 5">
            <a:extLst>
              <a:ext uri="{FF2B5EF4-FFF2-40B4-BE49-F238E27FC236}">
                <a16:creationId xmlns:a16="http://schemas.microsoft.com/office/drawing/2014/main" id="{F70694E3-23C5-435B-9CA8-2DD3BFD464B7}"/>
              </a:ext>
            </a:extLst>
          </p:cNvPr>
          <p:cNvSpPr txBox="1">
            <a:spLocks noGrp="1"/>
          </p:cNvSpPr>
          <p:nvPr>
            <p:ph type="title" idx="4294967295"/>
          </p:nvPr>
        </p:nvSpPr>
        <p:spPr>
          <a:xfrm>
            <a:off x="546802" y="482472"/>
            <a:ext cx="1117497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When you hear the words, “precision agriculture”, what do you think of?</a:t>
            </a:r>
          </a:p>
        </p:txBody>
      </p:sp>
      <p:pic>
        <p:nvPicPr>
          <p:cNvPr id="7" name="Picture 6" descr="Yield map data showcasing variability in a field with red, orange, yellow, and green as scales to represent different ranges of values.">
            <a:extLst>
              <a:ext uri="{FF2B5EF4-FFF2-40B4-BE49-F238E27FC236}">
                <a16:creationId xmlns:a16="http://schemas.microsoft.com/office/drawing/2014/main" id="{08360F22-BD3E-4A97-96B4-0F7461C4B276}"/>
              </a:ext>
            </a:extLst>
          </p:cNvPr>
          <p:cNvPicPr>
            <a:picLocks noChangeAspect="1"/>
          </p:cNvPicPr>
          <p:nvPr/>
        </p:nvPicPr>
        <p:blipFill>
          <a:blip r:embed="rId5"/>
          <a:stretch>
            <a:fillRect/>
          </a:stretch>
        </p:blipFill>
        <p:spPr>
          <a:xfrm rot="16200000">
            <a:off x="8687632" y="2104574"/>
            <a:ext cx="3379605" cy="1949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a:extLst>
              <a:ext uri="{FF2B5EF4-FFF2-40B4-BE49-F238E27FC236}">
                <a16:creationId xmlns:a16="http://schemas.microsoft.com/office/drawing/2014/main" id="{87EF47B9-350A-4FD1-B3EB-A8C5D9F97D5C}"/>
              </a:ext>
            </a:extLst>
          </p:cNvPr>
          <p:cNvSpPr txBox="1"/>
          <p:nvPr/>
        </p:nvSpPr>
        <p:spPr>
          <a:xfrm>
            <a:off x="337351" y="6551720"/>
            <a:ext cx="7128769" cy="261610"/>
          </a:xfrm>
          <a:prstGeom prst="rect">
            <a:avLst/>
          </a:prstGeom>
          <a:noFill/>
        </p:spPr>
        <p:txBody>
          <a:bodyPr wrap="square" rtlCol="0">
            <a:spAutoFit/>
          </a:bodyPr>
          <a:lstStyle/>
          <a:p>
            <a:r>
              <a:rPr lang="en-US" sz="1100" dirty="0"/>
              <a:t>Photos courtesy of Courtney Nelson and Rob Thomas</a:t>
            </a:r>
          </a:p>
        </p:txBody>
      </p:sp>
    </p:spTree>
    <p:extLst>
      <p:ext uri="{BB962C8B-B14F-4D97-AF65-F5344CB8AC3E}">
        <p14:creationId xmlns:p14="http://schemas.microsoft.com/office/powerpoint/2010/main" val="30752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13B2-0F0C-1C46-8C7A-E30FC1D55F3F}"/>
              </a:ext>
            </a:extLst>
          </p:cNvPr>
          <p:cNvSpPr>
            <a:spLocks noGrp="1"/>
          </p:cNvSpPr>
          <p:nvPr>
            <p:ph type="title"/>
          </p:nvPr>
        </p:nvSpPr>
        <p:spPr>
          <a:xfrm>
            <a:off x="647700" y="2208507"/>
            <a:ext cx="4124325" cy="585061"/>
          </a:xfrm>
        </p:spPr>
        <p:txBody>
          <a:bodyPr>
            <a:normAutofit fontScale="90000"/>
          </a:bodyPr>
          <a:lstStyle/>
          <a:p>
            <a:r>
              <a:rPr lang="en-US" dirty="0"/>
              <a:t>What is Precision Ag?</a:t>
            </a:r>
          </a:p>
        </p:txBody>
      </p:sp>
      <p:sp>
        <p:nvSpPr>
          <p:cNvPr id="3" name="Content Placeholder 2">
            <a:extLst>
              <a:ext uri="{FF2B5EF4-FFF2-40B4-BE49-F238E27FC236}">
                <a16:creationId xmlns:a16="http://schemas.microsoft.com/office/drawing/2014/main" id="{27A7744C-6EA6-DE45-B67E-292E30C78C8C}"/>
              </a:ext>
            </a:extLst>
          </p:cNvPr>
          <p:cNvSpPr>
            <a:spLocks noGrp="1"/>
          </p:cNvSpPr>
          <p:nvPr>
            <p:ph idx="1"/>
          </p:nvPr>
        </p:nvSpPr>
        <p:spPr>
          <a:xfrm>
            <a:off x="5261674" y="807244"/>
            <a:ext cx="6168325" cy="4907756"/>
          </a:xfrm>
        </p:spPr>
        <p:txBody>
          <a:bodyPr anchor="ctr" anchorCtr="0"/>
          <a:lstStyle/>
          <a:p>
            <a:pPr marL="0" indent="0">
              <a:buNone/>
            </a:pPr>
            <a:endParaRPr lang="en-US" b="0" dirty="0">
              <a:solidFill>
                <a:schemeClr val="tx1">
                  <a:lumMod val="65000"/>
                  <a:lumOff val="35000"/>
                </a:schemeClr>
              </a:solidFill>
            </a:endParaRPr>
          </a:p>
          <a:p>
            <a:r>
              <a:rPr lang="en-US" b="0" dirty="0">
                <a:solidFill>
                  <a:schemeClr val="tx1">
                    <a:lumMod val="65000"/>
                    <a:lumOff val="35000"/>
                  </a:schemeClr>
                </a:solidFill>
              </a:rPr>
              <a:t>Is a method of farm management</a:t>
            </a:r>
          </a:p>
          <a:p>
            <a:r>
              <a:rPr lang="en-US" b="0" dirty="0">
                <a:solidFill>
                  <a:schemeClr val="tx1">
                    <a:lumMod val="65000"/>
                    <a:lumOff val="35000"/>
                  </a:schemeClr>
                </a:solidFill>
              </a:rPr>
              <a:t>Technology is a tool in our toolbox to enhance our decision making</a:t>
            </a:r>
          </a:p>
          <a:p>
            <a:r>
              <a:rPr lang="en-US" b="0" dirty="0">
                <a:solidFill>
                  <a:schemeClr val="tx1">
                    <a:lumMod val="65000"/>
                    <a:lumOff val="35000"/>
                  </a:schemeClr>
                </a:solidFill>
              </a:rPr>
              <a:t>Optimizing results with less inputs</a:t>
            </a:r>
            <a:endParaRPr lang="en-US" dirty="0"/>
          </a:p>
        </p:txBody>
      </p:sp>
      <p:pic>
        <p:nvPicPr>
          <p:cNvPr id="1026" name="Picture 2">
            <a:extLst>
              <a:ext uri="{FF2B5EF4-FFF2-40B4-BE49-F238E27FC236}">
                <a16:creationId xmlns:a16="http://schemas.microsoft.com/office/drawing/2014/main" id="{CAECE9F3-A5E6-4764-B252-020D6C7267F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80" y="3261122"/>
            <a:ext cx="3094608" cy="2194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8E993B-4B41-417C-B441-3F05F17F1723}"/>
              </a:ext>
              <a:ext uri="{C183D7F6-B498-43B3-948B-1728B52AA6E4}">
                <adec:decorative xmlns:adec="http://schemas.microsoft.com/office/drawing/2017/decorative" val="1"/>
              </a:ext>
            </a:extLst>
          </p:cNvPr>
          <p:cNvSpPr txBox="1"/>
          <p:nvPr/>
        </p:nvSpPr>
        <p:spPr>
          <a:xfrm>
            <a:off x="303268" y="6474320"/>
            <a:ext cx="11588527" cy="261610"/>
          </a:xfrm>
          <a:prstGeom prst="rect">
            <a:avLst/>
          </a:prstGeom>
          <a:noFill/>
        </p:spPr>
        <p:txBody>
          <a:bodyPr wrap="square" rtlCol="0">
            <a:spAutoFit/>
          </a:bodyPr>
          <a:lstStyle/>
          <a:p>
            <a:r>
              <a:rPr lang="en-US" sz="1100" dirty="0">
                <a:hlinkClick r:id="rId4"/>
              </a:rPr>
              <a:t>Stock photos, royalty-free images, graphics, vectors &amp; videos | Adobe Stock</a:t>
            </a:r>
            <a:endParaRPr lang="en-US" sz="1100" dirty="0"/>
          </a:p>
        </p:txBody>
      </p:sp>
      <p:sp>
        <p:nvSpPr>
          <p:cNvPr id="7" name="Text Placeholder 6">
            <a:extLst>
              <a:ext uri="{FF2B5EF4-FFF2-40B4-BE49-F238E27FC236}">
                <a16:creationId xmlns:a16="http://schemas.microsoft.com/office/drawing/2014/main" id="{767E2AEC-CF37-EEFD-122B-F9A20B900605}"/>
              </a:ext>
              <a:ext uri="{C183D7F6-B498-43B3-948B-1728B52AA6E4}">
                <adec:decorative xmlns:adec="http://schemas.microsoft.com/office/drawing/2017/decorative" val="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361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B2A6-9DC1-42C6-8A10-8A03ADCAC4FC}"/>
              </a:ext>
            </a:extLst>
          </p:cNvPr>
          <p:cNvSpPr>
            <a:spLocks noGrp="1"/>
          </p:cNvSpPr>
          <p:nvPr>
            <p:ph type="title"/>
          </p:nvPr>
        </p:nvSpPr>
        <p:spPr>
          <a:xfrm>
            <a:off x="647700" y="685800"/>
            <a:ext cx="4124325" cy="1371600"/>
          </a:xfrm>
        </p:spPr>
        <p:txBody>
          <a:bodyPr anchor="b">
            <a:normAutofit/>
          </a:bodyPr>
          <a:lstStyle/>
          <a:p>
            <a:r>
              <a:rPr lang="en-US" dirty="0"/>
              <a:t>How does Precision Ag Help?</a:t>
            </a:r>
          </a:p>
        </p:txBody>
      </p:sp>
      <p:sp>
        <p:nvSpPr>
          <p:cNvPr id="3" name="Content Placeholder 2">
            <a:extLst>
              <a:ext uri="{FF2B5EF4-FFF2-40B4-BE49-F238E27FC236}">
                <a16:creationId xmlns:a16="http://schemas.microsoft.com/office/drawing/2014/main" id="{59737B8C-2F1C-4B09-8179-8B1062632565}"/>
              </a:ext>
            </a:extLst>
          </p:cNvPr>
          <p:cNvSpPr>
            <a:spLocks noGrp="1"/>
          </p:cNvSpPr>
          <p:nvPr>
            <p:ph type="body" sz="half" idx="2"/>
          </p:nvPr>
        </p:nvSpPr>
        <p:spPr>
          <a:xfrm>
            <a:off x="647700" y="2057400"/>
            <a:ext cx="4124325" cy="3657600"/>
          </a:xfrm>
          <a:noFill/>
        </p:spPr>
        <p:txBody>
          <a:bodyPr>
            <a:normAutofit/>
          </a:bodyPr>
          <a:lstStyle/>
          <a:p>
            <a:pPr marL="342900" indent="-342900">
              <a:buFont typeface="Arial" panose="020B0604020202020204" pitchFamily="34" charset="0"/>
              <a:buChar char="•"/>
            </a:pPr>
            <a:r>
              <a:rPr lang="en-US" sz="2000" dirty="0"/>
              <a:t>Technology reveals </a:t>
            </a:r>
            <a:r>
              <a:rPr lang="en-US" sz="2000" dirty="0">
                <a:solidFill>
                  <a:srgbClr val="FF0000"/>
                </a:solidFill>
              </a:rPr>
              <a:t>Variability</a:t>
            </a:r>
          </a:p>
          <a:p>
            <a:pPr marL="800100" lvl="1" indent="-342900">
              <a:buFont typeface="Arial" panose="020B0604020202020204" pitchFamily="34" charset="0"/>
              <a:buChar char="•"/>
            </a:pPr>
            <a:r>
              <a:rPr lang="en-US" sz="2000" dirty="0">
                <a:solidFill>
                  <a:srgbClr val="BC1E3E"/>
                </a:solidFill>
              </a:rPr>
              <a:t>Differences</a:t>
            </a:r>
          </a:p>
          <a:p>
            <a:pPr marL="342900" indent="-342900">
              <a:buFont typeface="Arial" panose="020B0604020202020204" pitchFamily="34" charset="0"/>
              <a:buChar char="•"/>
            </a:pPr>
            <a:r>
              <a:rPr lang="en-US" sz="2000" dirty="0"/>
              <a:t>Managers interpret information </a:t>
            </a:r>
          </a:p>
          <a:p>
            <a:pPr marL="342900" indent="-342900">
              <a:buFont typeface="Arial" panose="020B0604020202020204" pitchFamily="34" charset="0"/>
              <a:buChar char="•"/>
            </a:pPr>
            <a:r>
              <a:rPr lang="en-US" sz="2000" dirty="0"/>
              <a:t>Managers make intentional management decisions for specific areas of the field or herd</a:t>
            </a:r>
          </a:p>
          <a:p>
            <a:pPr marL="800100" lvl="1" indent="-342900">
              <a:buFont typeface="Arial" panose="020B0604020202020204" pitchFamily="34" charset="0"/>
              <a:buChar char="•"/>
            </a:pPr>
            <a:r>
              <a:rPr lang="en-US" sz="2000" dirty="0">
                <a:solidFill>
                  <a:srgbClr val="BC1E3E"/>
                </a:solidFill>
              </a:rPr>
              <a:t>Put fewer inputs in less productive areas of the field and vice versa</a:t>
            </a:r>
          </a:p>
          <a:p>
            <a:pPr lvl="1"/>
            <a:endParaRPr lang="en-US" sz="1600" dirty="0">
              <a:solidFill>
                <a:srgbClr val="BC1E3E"/>
              </a:solidFill>
            </a:endParaRPr>
          </a:p>
          <a:p>
            <a:pPr lvl="1"/>
            <a:endParaRPr lang="en-US" sz="1600" dirty="0">
              <a:solidFill>
                <a:srgbClr val="BC1E3E"/>
              </a:solidFill>
            </a:endParaRPr>
          </a:p>
        </p:txBody>
      </p:sp>
      <p:sp>
        <p:nvSpPr>
          <p:cNvPr id="5" name="TextBox 4">
            <a:extLst>
              <a:ext uri="{FF2B5EF4-FFF2-40B4-BE49-F238E27FC236}">
                <a16:creationId xmlns:a16="http://schemas.microsoft.com/office/drawing/2014/main" id="{FDD96CB1-5362-4121-BB92-28269D8C7A27}"/>
              </a:ext>
            </a:extLst>
          </p:cNvPr>
          <p:cNvSpPr txBox="1"/>
          <p:nvPr/>
        </p:nvSpPr>
        <p:spPr>
          <a:xfrm>
            <a:off x="502920" y="6507480"/>
            <a:ext cx="7498080" cy="430887"/>
          </a:xfrm>
          <a:prstGeom prst="rect">
            <a:avLst/>
          </a:prstGeom>
          <a:noFill/>
        </p:spPr>
        <p:txBody>
          <a:bodyPr wrap="square" rtlCol="0">
            <a:spAutoFit/>
          </a:bodyPr>
          <a:lstStyle/>
          <a:p>
            <a:r>
              <a:rPr lang="en-US" sz="1100" dirty="0"/>
              <a:t>Photo courtesy of Microsoft Stock Images</a:t>
            </a:r>
          </a:p>
          <a:p>
            <a:endParaRPr lang="en-US" sz="1100" dirty="0"/>
          </a:p>
        </p:txBody>
      </p:sp>
      <p:graphicFrame>
        <p:nvGraphicFramePr>
          <p:cNvPr id="7" name="Diagram 6" descr="Tech, data, and decision making go hand in hand">
            <a:extLst>
              <a:ext uri="{FF2B5EF4-FFF2-40B4-BE49-F238E27FC236}">
                <a16:creationId xmlns:a16="http://schemas.microsoft.com/office/drawing/2014/main" id="{8847CEDD-CFE8-4EA0-8883-7F1755CAC2A6}"/>
              </a:ext>
            </a:extLst>
          </p:cNvPr>
          <p:cNvGraphicFramePr/>
          <p:nvPr>
            <p:extLst>
              <p:ext uri="{D42A27DB-BD31-4B8C-83A1-F6EECF244321}">
                <p14:modId xmlns:p14="http://schemas.microsoft.com/office/powerpoint/2010/main" val="1928555254"/>
              </p:ext>
            </p:extLst>
          </p:nvPr>
        </p:nvGraphicFramePr>
        <p:xfrm>
          <a:off x="5612475" y="1230224"/>
          <a:ext cx="529477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85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F1CCF-D9A9-DF8A-1B63-393236712C87}"/>
              </a:ext>
            </a:extLst>
          </p:cNvPr>
          <p:cNvSpPr>
            <a:spLocks noGrp="1"/>
          </p:cNvSpPr>
          <p:nvPr>
            <p:ph type="title"/>
          </p:nvPr>
        </p:nvSpPr>
        <p:spPr/>
        <p:txBody>
          <a:bodyPr/>
          <a:lstStyle/>
          <a:p>
            <a:r>
              <a:rPr lang="en-US" dirty="0"/>
              <a:t>Soil Sampling</a:t>
            </a:r>
          </a:p>
        </p:txBody>
      </p:sp>
      <p:sp>
        <p:nvSpPr>
          <p:cNvPr id="6" name="Content Placeholder 5">
            <a:extLst>
              <a:ext uri="{FF2B5EF4-FFF2-40B4-BE49-F238E27FC236}">
                <a16:creationId xmlns:a16="http://schemas.microsoft.com/office/drawing/2014/main" id="{6EE963E0-F668-65D3-437C-841819E033F0}"/>
              </a:ext>
            </a:extLst>
          </p:cNvPr>
          <p:cNvSpPr>
            <a:spLocks noGrp="1"/>
          </p:cNvSpPr>
          <p:nvPr>
            <p:ph idx="1"/>
          </p:nvPr>
        </p:nvSpPr>
        <p:spPr/>
        <p:txBody>
          <a:bodyPr/>
          <a:lstStyle/>
          <a:p>
            <a:r>
              <a:rPr lang="en-US"/>
              <a:t>Identifies</a:t>
            </a:r>
            <a:endParaRPr lang="en-US" dirty="0"/>
          </a:p>
          <a:p>
            <a:pPr lvl="1"/>
            <a:r>
              <a:rPr lang="en-US" dirty="0"/>
              <a:t>Soil pH</a:t>
            </a:r>
          </a:p>
          <a:p>
            <a:pPr lvl="1"/>
            <a:r>
              <a:rPr lang="en-US" dirty="0"/>
              <a:t>Soil’s ability to hold water</a:t>
            </a:r>
          </a:p>
          <a:p>
            <a:pPr lvl="1"/>
            <a:r>
              <a:rPr lang="en-US" dirty="0"/>
              <a:t>Soil’s ability to release water</a:t>
            </a:r>
          </a:p>
          <a:p>
            <a:pPr lvl="1"/>
            <a:r>
              <a:rPr lang="en-US" dirty="0"/>
              <a:t>Fertility availability</a:t>
            </a:r>
          </a:p>
          <a:p>
            <a:pPr lvl="1"/>
            <a:r>
              <a:rPr lang="en-US" dirty="0"/>
              <a:t>Fertility needs</a:t>
            </a:r>
          </a:p>
        </p:txBody>
      </p:sp>
    </p:spTree>
    <p:extLst>
      <p:ext uri="{BB962C8B-B14F-4D97-AF65-F5344CB8AC3E}">
        <p14:creationId xmlns:p14="http://schemas.microsoft.com/office/powerpoint/2010/main" val="32343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3" name="Google Shape;153;p27" descr="A soil probe being pushed into the ground by a person soil sampling. The soil probe is about four feet long and looks like a pogo stick with pegs for your foot to push the probe into the ground."/>
          <p:cNvPicPr preferRelativeResize="0"/>
          <p:nvPr/>
        </p:nvPicPr>
        <p:blipFill rotWithShape="1">
          <a:blip r:embed="rId3">
            <a:alphaModFix/>
          </a:blip>
          <a:srcRect/>
          <a:stretch/>
        </p:blipFill>
        <p:spPr>
          <a:xfrm>
            <a:off x="345274" y="449494"/>
            <a:ext cx="3909691" cy="3313209"/>
          </a:xfrm>
          <a:prstGeom prst="rect">
            <a:avLst/>
          </a:prstGeom>
          <a:noFill/>
          <a:ln>
            <a:noFill/>
          </a:ln>
        </p:spPr>
      </p:pic>
      <p:sp>
        <p:nvSpPr>
          <p:cNvPr id="155" name="Google Shape;155;p27"/>
          <p:cNvSpPr txBox="1">
            <a:spLocks noGrp="1"/>
          </p:cNvSpPr>
          <p:nvPr>
            <p:ph type="title" idx="4294967295"/>
          </p:nvPr>
        </p:nvSpPr>
        <p:spPr>
          <a:xfrm>
            <a:off x="4283374" y="651780"/>
            <a:ext cx="2919000" cy="774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t>Using a soil probe to collect a soil sample.</a:t>
            </a:r>
          </a:p>
        </p:txBody>
      </p:sp>
      <p:pic>
        <p:nvPicPr>
          <p:cNvPr id="2" name="Picture 1" descr="A close up of the bottom foot of the soil probe. The probe is about the diameter of a quarter, and this picture is showing a nice 8-inch sample of soil about to be collected for sampling.">
            <a:extLst>
              <a:ext uri="{FF2B5EF4-FFF2-40B4-BE49-F238E27FC236}">
                <a16:creationId xmlns:a16="http://schemas.microsoft.com/office/drawing/2014/main" id="{3482EC3E-58FE-5EDD-88B4-D6D98421C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59074" y="2115575"/>
            <a:ext cx="4392342" cy="3294257"/>
          </a:xfrm>
          <a:prstGeom prst="rect">
            <a:avLst/>
          </a:prstGeom>
        </p:spPr>
      </p:pic>
      <p:sp>
        <p:nvSpPr>
          <p:cNvPr id="3" name="TextBox 2">
            <a:extLst>
              <a:ext uri="{FF2B5EF4-FFF2-40B4-BE49-F238E27FC236}">
                <a16:creationId xmlns:a16="http://schemas.microsoft.com/office/drawing/2014/main" id="{03668A91-5DCC-13EC-8769-6D13299C464F}"/>
              </a:ext>
            </a:extLst>
          </p:cNvPr>
          <p:cNvSpPr txBox="1"/>
          <p:nvPr/>
        </p:nvSpPr>
        <p:spPr>
          <a:xfrm>
            <a:off x="1223589" y="4265419"/>
            <a:ext cx="2684527" cy="1200329"/>
          </a:xfrm>
          <a:prstGeom prst="rect">
            <a:avLst/>
          </a:prstGeom>
          <a:noFill/>
        </p:spPr>
        <p:txBody>
          <a:bodyPr wrap="square" rtlCol="0">
            <a:spAutoFit/>
          </a:bodyPr>
          <a:lstStyle/>
          <a:p>
            <a:r>
              <a:rPr lang="en-US" dirty="0"/>
              <a:t>Eight-inch core sample with diameter about the size of a quarter is a quality sample to test</a:t>
            </a:r>
          </a:p>
        </p:txBody>
      </p:sp>
      <p:pic>
        <p:nvPicPr>
          <p:cNvPr id="154" name="Google Shape;154;p27" descr="Soil in an ice-cream bucket getting dumped into a white soil sample bag that will be labeled and sent off to the lab for testing."/>
          <p:cNvPicPr preferRelativeResize="0"/>
          <p:nvPr/>
        </p:nvPicPr>
        <p:blipFill rotWithShape="1">
          <a:blip r:embed="rId5">
            <a:alphaModFix/>
          </a:blip>
          <a:srcRect/>
          <a:stretch/>
        </p:blipFill>
        <p:spPr>
          <a:xfrm>
            <a:off x="6889835" y="2744013"/>
            <a:ext cx="4571900" cy="3428937"/>
          </a:xfrm>
          <a:prstGeom prst="rect">
            <a:avLst/>
          </a:prstGeom>
          <a:noFill/>
          <a:ln>
            <a:noFill/>
          </a:ln>
        </p:spPr>
      </p:pic>
      <p:sp>
        <p:nvSpPr>
          <p:cNvPr id="156" name="Google Shape;156;p27"/>
          <p:cNvSpPr txBox="1"/>
          <p:nvPr/>
        </p:nvSpPr>
        <p:spPr>
          <a:xfrm>
            <a:off x="8542735" y="2106098"/>
            <a:ext cx="2919000" cy="7743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US" dirty="0">
                <a:solidFill>
                  <a:srgbClr val="000000"/>
                </a:solidFill>
                <a:latin typeface="Arial"/>
                <a:ea typeface="Arial"/>
                <a:cs typeface="Arial"/>
                <a:sym typeface="Arial"/>
              </a:rPr>
              <a:t>Preparing soil for shipment to the lab for analysis.</a:t>
            </a:r>
            <a:endParaRPr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000"/>
                                        <p:tgtEl>
                                          <p:spTgt spid="15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 calcmode="lin" valueType="num">
                                      <p:cBhvr additive="base">
                                        <p:cTn id="10" dur="1000"/>
                                        <p:tgtEl>
                                          <p:spTgt spid="15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anim calcmode="lin" valueType="num">
                                      <p:cBhvr additive="base">
                                        <p:cTn id="15" dur="1000"/>
                                        <p:tgtEl>
                                          <p:spTgt spid="154"/>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additive="base">
                                        <p:cTn id="18" dur="1000"/>
                                        <p:tgtEl>
                                          <p:spTgt spid="1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descr="Soil texture data of a field. Colors of orange, yellow, and green reveal the different ranges of values. The field is cut into grids, each the same size. We will sample one spot in each of these grids."/>
          <p:cNvPicPr preferRelativeResize="0"/>
          <p:nvPr/>
        </p:nvPicPr>
        <p:blipFill rotWithShape="1">
          <a:blip r:embed="rId3">
            <a:alphaModFix/>
          </a:blip>
          <a:srcRect/>
          <a:stretch/>
        </p:blipFill>
        <p:spPr>
          <a:xfrm>
            <a:off x="1676400" y="152401"/>
            <a:ext cx="5189650" cy="2885675"/>
          </a:xfrm>
          <a:prstGeom prst="rect">
            <a:avLst/>
          </a:prstGeom>
          <a:noFill/>
          <a:ln>
            <a:noFill/>
          </a:ln>
        </p:spPr>
      </p:pic>
      <p:pic>
        <p:nvPicPr>
          <p:cNvPr id="162" name="Google Shape;162;p28" descr="Soil Texture Data in a Field. This time, the orange, yellow, and green areas of the field are split into zones that we can then sample each one."/>
          <p:cNvPicPr preferRelativeResize="0"/>
          <p:nvPr/>
        </p:nvPicPr>
        <p:blipFill rotWithShape="1">
          <a:blip r:embed="rId4">
            <a:alphaModFix/>
          </a:blip>
          <a:srcRect/>
          <a:stretch/>
        </p:blipFill>
        <p:spPr>
          <a:xfrm>
            <a:off x="5250601" y="2798676"/>
            <a:ext cx="5194215" cy="2885675"/>
          </a:xfrm>
          <a:prstGeom prst="rect">
            <a:avLst/>
          </a:prstGeom>
          <a:noFill/>
          <a:ln>
            <a:noFill/>
          </a:ln>
        </p:spPr>
      </p:pic>
      <p:sp>
        <p:nvSpPr>
          <p:cNvPr id="163" name="Google Shape;163;p28"/>
          <p:cNvSpPr txBox="1"/>
          <p:nvPr/>
        </p:nvSpPr>
        <p:spPr>
          <a:xfrm>
            <a:off x="7272500" y="982900"/>
            <a:ext cx="3395400" cy="13701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US" b="1" i="1" u="sng" dirty="0">
                <a:solidFill>
                  <a:srgbClr val="000000"/>
                </a:solidFill>
                <a:latin typeface="Arial"/>
                <a:ea typeface="Arial"/>
                <a:cs typeface="Arial"/>
                <a:sym typeface="Arial"/>
              </a:rPr>
              <a:t>Grid Sampling </a:t>
            </a:r>
            <a:r>
              <a:rPr lang="en-US" dirty="0">
                <a:solidFill>
                  <a:srgbClr val="000000"/>
                </a:solidFill>
                <a:latin typeface="Arial"/>
                <a:ea typeface="Arial"/>
                <a:cs typeface="Arial"/>
                <a:sym typeface="Arial"/>
              </a:rPr>
              <a:t>- a soil sample is taken within each square across the field map. Very time consuming and expensive.</a:t>
            </a:r>
            <a:endParaRPr dirty="0">
              <a:solidFill>
                <a:srgbClr val="000000"/>
              </a:solidFill>
              <a:latin typeface="Arial"/>
              <a:ea typeface="Arial"/>
              <a:cs typeface="Arial"/>
              <a:sym typeface="Arial"/>
            </a:endParaRPr>
          </a:p>
        </p:txBody>
      </p:sp>
      <p:sp>
        <p:nvSpPr>
          <p:cNvPr id="164" name="Google Shape;164;p28"/>
          <p:cNvSpPr txBox="1">
            <a:spLocks noGrp="1"/>
          </p:cNvSpPr>
          <p:nvPr>
            <p:ph type="title" idx="4294967295"/>
          </p:nvPr>
        </p:nvSpPr>
        <p:spPr>
          <a:xfrm>
            <a:off x="1676400" y="3726600"/>
            <a:ext cx="3395400" cy="1370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800" b="1" i="1" u="sng" strike="noStrike" kern="1200" cap="none" spc="0" normalizeH="0" baseline="0" noProof="0" dirty="0">
                <a:ln>
                  <a:noFill/>
                </a:ln>
                <a:solidFill>
                  <a:srgbClr val="000000"/>
                </a:solidFill>
                <a:effectLst/>
                <a:uLnTx/>
                <a:uFillTx/>
                <a:latin typeface="Arial"/>
                <a:ea typeface="Arial"/>
                <a:cs typeface="Arial"/>
                <a:sym typeface="Arial"/>
              </a:rPr>
              <a:t>Zone Sampling </a:t>
            </a:r>
            <a: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t>- fewer soil samples are taken and less costly for lab testing. Lose some of the detail.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1000"/>
                                        <p:tgtEl>
                                          <p:spTgt spid="162"/>
                                        </p:tgtEl>
                                      </p:cBhvr>
                                    </p:animEffect>
                                    <p:anim calcmode="lin" valueType="num">
                                      <p:cBhvr>
                                        <p:cTn id="20" dur="1000" fill="hold"/>
                                        <p:tgtEl>
                                          <p:spTgt spid="162"/>
                                        </p:tgtEl>
                                        <p:attrNameLst>
                                          <p:attrName>ppt_x</p:attrName>
                                        </p:attrNameLst>
                                      </p:cBhvr>
                                      <p:tavLst>
                                        <p:tav tm="0">
                                          <p:val>
                                            <p:strVal val="#ppt_x"/>
                                          </p:val>
                                        </p:tav>
                                        <p:tav tm="100000">
                                          <p:val>
                                            <p:strVal val="#ppt_x"/>
                                          </p:val>
                                        </p:tav>
                                      </p:tavLst>
                                    </p:anim>
                                    <p:anim calcmode="lin" valueType="num">
                                      <p:cBhvr>
                                        <p:cTn id="21" dur="1000" fill="hold"/>
                                        <p:tgtEl>
                                          <p:spTgt spid="16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4"/>
                                        </p:tgtEl>
                                        <p:attrNameLst>
                                          <p:attrName>style.visibility</p:attrName>
                                        </p:attrNameLst>
                                      </p:cBhvr>
                                      <p:to>
                                        <p:strVal val="visible"/>
                                      </p:to>
                                    </p:set>
                                    <p:animEffect transition="in" filter="fade">
                                      <p:cBhvr>
                                        <p:cTn id="24" dur="1000"/>
                                        <p:tgtEl>
                                          <p:spTgt spid="164"/>
                                        </p:tgtEl>
                                      </p:cBhvr>
                                    </p:animEffect>
                                    <p:anim calcmode="lin" valueType="num">
                                      <p:cBhvr>
                                        <p:cTn id="25" dur="1000" fill="hold"/>
                                        <p:tgtEl>
                                          <p:spTgt spid="164"/>
                                        </p:tgtEl>
                                        <p:attrNameLst>
                                          <p:attrName>ppt_x</p:attrName>
                                        </p:attrNameLst>
                                      </p:cBhvr>
                                      <p:tavLst>
                                        <p:tav tm="0">
                                          <p:val>
                                            <p:strVal val="#ppt_x"/>
                                          </p:val>
                                        </p:tav>
                                        <p:tav tm="100000">
                                          <p:val>
                                            <p:strVal val="#ppt_x"/>
                                          </p:val>
                                        </p:tav>
                                      </p:tavLst>
                                    </p:anim>
                                    <p:anim calcmode="lin" valueType="num">
                                      <p:cBhvr>
                                        <p:cTn id="26"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Web Soil Survey Data of field R6 on Northeast's campus. The field has three soil textures. The field is split in an uneven pattern along those three texture divisions.">
            <a:extLst>
              <a:ext uri="{FF2B5EF4-FFF2-40B4-BE49-F238E27FC236}">
                <a16:creationId xmlns:a16="http://schemas.microsoft.com/office/drawing/2014/main" id="{098DAFAF-654A-D13E-2F8E-5CA9F326C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93" y="742812"/>
            <a:ext cx="10967014" cy="5372376"/>
          </a:xfrm>
          <a:prstGeom prst="rect">
            <a:avLst/>
          </a:prstGeom>
        </p:spPr>
      </p:pic>
    </p:spTree>
    <p:extLst>
      <p:ext uri="{BB962C8B-B14F-4D97-AF65-F5344CB8AC3E}">
        <p14:creationId xmlns:p14="http://schemas.microsoft.com/office/powerpoint/2010/main" val="349552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9FB4-0D09-9833-3EAB-16BCC5AC1ECE}"/>
              </a:ext>
            </a:extLst>
          </p:cNvPr>
          <p:cNvSpPr>
            <a:spLocks noGrp="1"/>
          </p:cNvSpPr>
          <p:nvPr>
            <p:ph type="title"/>
          </p:nvPr>
        </p:nvSpPr>
        <p:spPr/>
        <p:txBody>
          <a:bodyPr/>
          <a:lstStyle/>
          <a:p>
            <a:r>
              <a:rPr lang="en-US" dirty="0"/>
              <a:t>Once you have your data collected:</a:t>
            </a:r>
          </a:p>
        </p:txBody>
      </p:sp>
      <p:sp>
        <p:nvSpPr>
          <p:cNvPr id="3" name="Content Placeholder 2">
            <a:extLst>
              <a:ext uri="{FF2B5EF4-FFF2-40B4-BE49-F238E27FC236}">
                <a16:creationId xmlns:a16="http://schemas.microsoft.com/office/drawing/2014/main" id="{DC89F1D1-D964-F700-2A08-3995C78897DF}"/>
              </a:ext>
            </a:extLst>
          </p:cNvPr>
          <p:cNvSpPr>
            <a:spLocks noGrp="1"/>
          </p:cNvSpPr>
          <p:nvPr>
            <p:ph idx="1"/>
          </p:nvPr>
        </p:nvSpPr>
        <p:spPr/>
        <p:txBody>
          <a:bodyPr/>
          <a:lstStyle/>
          <a:p>
            <a:r>
              <a:rPr lang="en-US" dirty="0"/>
              <a:t>Tell me what percent of the field was each color in our data set (e.g. what percent of the data collected is red, orange, yellow, etc.)</a:t>
            </a:r>
          </a:p>
          <a:p>
            <a:r>
              <a:rPr lang="en-US" dirty="0"/>
              <a:t>AND</a:t>
            </a:r>
          </a:p>
          <a:p>
            <a:r>
              <a:rPr lang="en-US" dirty="0"/>
              <a:t>Answer the questions on your worksheet</a:t>
            </a:r>
          </a:p>
        </p:txBody>
      </p:sp>
    </p:spTree>
    <p:extLst>
      <p:ext uri="{BB962C8B-B14F-4D97-AF65-F5344CB8AC3E}">
        <p14:creationId xmlns:p14="http://schemas.microsoft.com/office/powerpoint/2010/main" val="100435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Whitenewlogo">
  <a:themeElements>
    <a:clrScheme name="Northeast Brand Colors">
      <a:dk1>
        <a:srgbClr val="000000"/>
      </a:dk1>
      <a:lt1>
        <a:srgbClr val="ED1944"/>
      </a:lt1>
      <a:dk2>
        <a:srgbClr val="63666A"/>
      </a:dk2>
      <a:lt2>
        <a:srgbClr val="C8C9C7"/>
      </a:lt2>
      <a:accent1>
        <a:srgbClr val="E7E6E6"/>
      </a:accent1>
      <a:accent2>
        <a:srgbClr val="EE9AAB"/>
      </a:accent2>
      <a:accent3>
        <a:srgbClr val="E66781"/>
      </a:accent3>
      <a:accent4>
        <a:srgbClr val="C8153B"/>
      </a:accent4>
      <a:accent5>
        <a:srgbClr val="5D0E1F"/>
      </a:accent5>
      <a:accent6>
        <a:srgbClr val="3F3F3F"/>
      </a:accent6>
      <a:hlink>
        <a:srgbClr val="ED1944"/>
      </a:hlink>
      <a:folHlink>
        <a:srgbClr val="C8C9C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Whitenewlogo" id="{E27FCB0D-7136-4AB6-8405-B324E93FE804}" vid="{30F997DE-0B00-4C05-B74B-117C8F1FE8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RedWhitenewlogo</Template>
  <TotalTime>3141</TotalTime>
  <Words>1095</Words>
  <Application>Microsoft Office PowerPoint</Application>
  <PresentationFormat>Widescreen</PresentationFormat>
  <Paragraphs>62</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RedWhitenewlogo</vt:lpstr>
      <vt:lpstr>Soil Variability</vt:lpstr>
      <vt:lpstr>When you hear the words, “precision agriculture”, what do you think of?</vt:lpstr>
      <vt:lpstr>What is Precision Ag?</vt:lpstr>
      <vt:lpstr>How does Precision Ag Help?</vt:lpstr>
      <vt:lpstr>Soil Sampling</vt:lpstr>
      <vt:lpstr>Using a soil probe to collect a soil sample.</vt:lpstr>
      <vt:lpstr>Zone Sampling - fewer soil samples are taken and less costly for lab testing. Lose some of the detail. </vt:lpstr>
      <vt:lpstr>PowerPoint Presentation</vt:lpstr>
      <vt:lpstr>Once you have your data collected:</vt:lpstr>
      <vt:lpstr>Review</vt:lpstr>
      <vt:lpstr>Review       </vt:lpstr>
      <vt:lpstr>Grant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Nelson</dc:creator>
  <cp:lastModifiedBy>Courtney Nelson</cp:lastModifiedBy>
  <cp:revision>3</cp:revision>
  <dcterms:created xsi:type="dcterms:W3CDTF">2024-08-08T15:30:56Z</dcterms:created>
  <dcterms:modified xsi:type="dcterms:W3CDTF">2026-05-12T15:38:02Z</dcterms:modified>
</cp:coreProperties>
</file>